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62" r:id="rId7"/>
    <p:sldId id="260" r:id="rId8"/>
    <p:sldId id="261" r:id="rId9"/>
    <p:sldId id="268" r:id="rId10"/>
    <p:sldId id="269" r:id="rId11"/>
    <p:sldId id="270" r:id="rId12"/>
    <p:sldId id="263" r:id="rId13"/>
    <p:sldId id="258" r:id="rId14"/>
    <p:sldId id="264" r:id="rId15"/>
    <p:sldId id="259" r:id="rId16"/>
    <p:sldId id="265" r:id="rId17"/>
    <p:sldId id="266" r:id="rId18"/>
    <p:sldId id="26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1DAF3-4FCB-4C0D-A2E2-AED9E8195351}" v="43" dt="2022-10-06T13:44:16.254"/>
    <p1510:client id="{78D5CE95-418B-4560-8976-9408C59B6CFE}" v="103" dt="2022-03-31T14:21:21.547"/>
    <p1510:client id="{825676D2-90CE-D7AE-3816-D4F757B29393}" v="227" dt="2022-04-01T09:09:55.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0" d="100"/>
          <a:sy n="40" d="100"/>
        </p:scale>
        <p:origin x="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5DF1DAF3-4FCB-4C0D-A2E2-AED9E8195351}"/>
    <pc:docChg chg="modSld">
      <pc:chgData name="Michial Dudley" userId="S::michial.dudley@boysandgirlsclubs.net::89ddba62-d651-40d7-8793-ffc5fc64fabd" providerId="AD" clId="Web-{5DF1DAF3-4FCB-4C0D-A2E2-AED9E8195351}" dt="2022-10-06T13:44:12.129" v="40" actId="20577"/>
      <pc:docMkLst>
        <pc:docMk/>
      </pc:docMkLst>
      <pc:sldChg chg="modSp">
        <pc:chgData name="Michial Dudley" userId="S::michial.dudley@boysandgirlsclubs.net::89ddba62-d651-40d7-8793-ffc5fc64fabd" providerId="AD" clId="Web-{5DF1DAF3-4FCB-4C0D-A2E2-AED9E8195351}" dt="2022-10-06T13:41:41.625" v="3" actId="20577"/>
        <pc:sldMkLst>
          <pc:docMk/>
          <pc:sldMk cId="109857222" sldId="256"/>
        </pc:sldMkLst>
        <pc:spChg chg="mod">
          <ac:chgData name="Michial Dudley" userId="S::michial.dudley@boysandgirlsclubs.net::89ddba62-d651-40d7-8793-ffc5fc64fabd" providerId="AD" clId="Web-{5DF1DAF3-4FCB-4C0D-A2E2-AED9E8195351}" dt="2022-10-06T13:41:41.625" v="3" actId="20577"/>
          <ac:spMkLst>
            <pc:docMk/>
            <pc:sldMk cId="109857222" sldId="256"/>
            <ac:spMk id="3" creationId="{00000000-0000-0000-0000-000000000000}"/>
          </ac:spMkLst>
        </pc:spChg>
      </pc:sldChg>
      <pc:sldChg chg="modSp">
        <pc:chgData name="Michial Dudley" userId="S::michial.dudley@boysandgirlsclubs.net::89ddba62-d651-40d7-8793-ffc5fc64fabd" providerId="AD" clId="Web-{5DF1DAF3-4FCB-4C0D-A2E2-AED9E8195351}" dt="2022-10-06T13:42:02.828" v="5" actId="20577"/>
        <pc:sldMkLst>
          <pc:docMk/>
          <pc:sldMk cId="90597082" sldId="260"/>
        </pc:sldMkLst>
        <pc:spChg chg="mod">
          <ac:chgData name="Michial Dudley" userId="S::michial.dudley@boysandgirlsclubs.net::89ddba62-d651-40d7-8793-ffc5fc64fabd" providerId="AD" clId="Web-{5DF1DAF3-4FCB-4C0D-A2E2-AED9E8195351}" dt="2022-10-06T13:42:02.828" v="5" actId="20577"/>
          <ac:spMkLst>
            <pc:docMk/>
            <pc:sldMk cId="90597082" sldId="260"/>
            <ac:spMk id="3" creationId="{0AEE4356-C9CD-4160-9E91-B876530CC526}"/>
          </ac:spMkLst>
        </pc:spChg>
      </pc:sldChg>
      <pc:sldChg chg="modSp">
        <pc:chgData name="Michial Dudley" userId="S::michial.dudley@boysandgirlsclubs.net::89ddba62-d651-40d7-8793-ffc5fc64fabd" providerId="AD" clId="Web-{5DF1DAF3-4FCB-4C0D-A2E2-AED9E8195351}" dt="2022-10-06T13:43:48.034" v="25" actId="20577"/>
        <pc:sldMkLst>
          <pc:docMk/>
          <pc:sldMk cId="2975714211" sldId="264"/>
        </pc:sldMkLst>
        <pc:spChg chg="mod">
          <ac:chgData name="Michial Dudley" userId="S::michial.dudley@boysandgirlsclubs.net::89ddba62-d651-40d7-8793-ffc5fc64fabd" providerId="AD" clId="Web-{5DF1DAF3-4FCB-4C0D-A2E2-AED9E8195351}" dt="2022-10-06T13:43:48.034" v="25" actId="20577"/>
          <ac:spMkLst>
            <pc:docMk/>
            <pc:sldMk cId="2975714211" sldId="264"/>
            <ac:spMk id="3" creationId="{7B00BCD0-755B-4990-B4B9-63597680AEA3}"/>
          </ac:spMkLst>
        </pc:spChg>
      </pc:sldChg>
      <pc:sldChg chg="modSp">
        <pc:chgData name="Michial Dudley" userId="S::michial.dudley@boysandgirlsclubs.net::89ddba62-d651-40d7-8793-ffc5fc64fabd" providerId="AD" clId="Web-{5DF1DAF3-4FCB-4C0D-A2E2-AED9E8195351}" dt="2022-10-06T13:44:12.129" v="40" actId="20577"/>
        <pc:sldMkLst>
          <pc:docMk/>
          <pc:sldMk cId="3071123925" sldId="265"/>
        </pc:sldMkLst>
        <pc:spChg chg="mod">
          <ac:chgData name="Michial Dudley" userId="S::michial.dudley@boysandgirlsclubs.net::89ddba62-d651-40d7-8793-ffc5fc64fabd" providerId="AD" clId="Web-{5DF1DAF3-4FCB-4C0D-A2E2-AED9E8195351}" dt="2022-10-06T13:44:12.129" v="40" actId="20577"/>
          <ac:spMkLst>
            <pc:docMk/>
            <pc:sldMk cId="3071123925" sldId="265"/>
            <ac:spMk id="3" creationId="{2CA95840-47B5-4619-AB81-21B840AA6B11}"/>
          </ac:spMkLst>
        </pc:spChg>
      </pc:sldChg>
      <pc:sldChg chg="modSp">
        <pc:chgData name="Michial Dudley" userId="S::michial.dudley@boysandgirlsclubs.net::89ddba62-d651-40d7-8793-ffc5fc64fabd" providerId="AD" clId="Web-{5DF1DAF3-4FCB-4C0D-A2E2-AED9E8195351}" dt="2022-10-06T13:42:42.610" v="11" actId="20577"/>
        <pc:sldMkLst>
          <pc:docMk/>
          <pc:sldMk cId="3487627422" sldId="268"/>
        </pc:sldMkLst>
        <pc:spChg chg="mod">
          <ac:chgData name="Michial Dudley" userId="S::michial.dudley@boysandgirlsclubs.net::89ddba62-d651-40d7-8793-ffc5fc64fabd" providerId="AD" clId="Web-{5DF1DAF3-4FCB-4C0D-A2E2-AED9E8195351}" dt="2022-10-06T13:42:42.610" v="11" actId="20577"/>
          <ac:spMkLst>
            <pc:docMk/>
            <pc:sldMk cId="3487627422" sldId="268"/>
            <ac:spMk id="3" creationId="{161B7D84-37F1-23A4-D0F3-4C207114C660}"/>
          </ac:spMkLst>
        </pc:spChg>
      </pc:sldChg>
      <pc:sldChg chg="modSp">
        <pc:chgData name="Michial Dudley" userId="S::michial.dudley@boysandgirlsclubs.net::89ddba62-d651-40d7-8793-ffc5fc64fabd" providerId="AD" clId="Web-{5DF1DAF3-4FCB-4C0D-A2E2-AED9E8195351}" dt="2022-10-06T13:43:17.018" v="15" actId="20577"/>
        <pc:sldMkLst>
          <pc:docMk/>
          <pc:sldMk cId="2638904997" sldId="269"/>
        </pc:sldMkLst>
        <pc:spChg chg="mod">
          <ac:chgData name="Michial Dudley" userId="S::michial.dudley@boysandgirlsclubs.net::89ddba62-d651-40d7-8793-ffc5fc64fabd" providerId="AD" clId="Web-{5DF1DAF3-4FCB-4C0D-A2E2-AED9E8195351}" dt="2022-10-06T13:43:17.018" v="15" actId="20577"/>
          <ac:spMkLst>
            <pc:docMk/>
            <pc:sldMk cId="2638904997" sldId="269"/>
            <ac:spMk id="3" creationId="{D7D539CB-0ED2-2DE5-F127-B2D3312FE3A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DF5AA-4380-42B9-B2BC-5C5C042C1AF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BD14DA3-576E-4310-8955-54423531F47A}">
      <dgm:prSet/>
      <dgm:spPr/>
      <dgm:t>
        <a:bodyPr/>
        <a:lstStyle/>
        <a:p>
          <a:pPr>
            <a:defRPr cap="all"/>
          </a:pPr>
          <a:r>
            <a:rPr lang="en-US"/>
            <a:t>Goal setting</a:t>
          </a:r>
        </a:p>
      </dgm:t>
    </dgm:pt>
    <dgm:pt modelId="{141F5618-5FAC-446C-8089-61C055D29FEC}" type="parTrans" cxnId="{2F151486-D398-48B2-AEE7-DA97FBF5A524}">
      <dgm:prSet/>
      <dgm:spPr/>
      <dgm:t>
        <a:bodyPr/>
        <a:lstStyle/>
        <a:p>
          <a:endParaRPr lang="en-US"/>
        </a:p>
      </dgm:t>
    </dgm:pt>
    <dgm:pt modelId="{6670C1DA-E912-4998-A461-9D3030E56138}" type="sibTrans" cxnId="{2F151486-D398-48B2-AEE7-DA97FBF5A524}">
      <dgm:prSet/>
      <dgm:spPr/>
      <dgm:t>
        <a:bodyPr/>
        <a:lstStyle/>
        <a:p>
          <a:endParaRPr lang="en-US"/>
        </a:p>
      </dgm:t>
    </dgm:pt>
    <dgm:pt modelId="{3E51DFEE-094A-4CBA-981D-F4EF08AB213E}">
      <dgm:prSet/>
      <dgm:spPr/>
      <dgm:t>
        <a:bodyPr/>
        <a:lstStyle/>
        <a:p>
          <a:pPr>
            <a:defRPr cap="all"/>
          </a:pPr>
          <a:r>
            <a:rPr lang="en-US"/>
            <a:t>Self care</a:t>
          </a:r>
        </a:p>
      </dgm:t>
    </dgm:pt>
    <dgm:pt modelId="{E016A684-BE18-4756-A884-F6E0E998F466}" type="parTrans" cxnId="{9C90E4BB-C407-488D-B0D0-354A45582104}">
      <dgm:prSet/>
      <dgm:spPr/>
      <dgm:t>
        <a:bodyPr/>
        <a:lstStyle/>
        <a:p>
          <a:endParaRPr lang="en-US"/>
        </a:p>
      </dgm:t>
    </dgm:pt>
    <dgm:pt modelId="{1BE9BBB3-DD6D-4D15-A70A-432ACDB1EB2D}" type="sibTrans" cxnId="{9C90E4BB-C407-488D-B0D0-354A45582104}">
      <dgm:prSet/>
      <dgm:spPr/>
      <dgm:t>
        <a:bodyPr/>
        <a:lstStyle/>
        <a:p>
          <a:endParaRPr lang="en-US"/>
        </a:p>
      </dgm:t>
    </dgm:pt>
    <dgm:pt modelId="{715CD23B-4848-4D4A-A8E6-60BEC92CA556}">
      <dgm:prSet/>
      <dgm:spPr/>
      <dgm:t>
        <a:bodyPr/>
        <a:lstStyle/>
        <a:p>
          <a:pPr>
            <a:defRPr cap="all"/>
          </a:pPr>
          <a:r>
            <a:rPr lang="en-US"/>
            <a:t>Breathing techniques</a:t>
          </a:r>
        </a:p>
      </dgm:t>
    </dgm:pt>
    <dgm:pt modelId="{B830BD01-FEA7-42C9-8996-85FE679DE68C}" type="parTrans" cxnId="{845F45AB-E0BB-4844-8C7D-09F42D1B794C}">
      <dgm:prSet/>
      <dgm:spPr/>
      <dgm:t>
        <a:bodyPr/>
        <a:lstStyle/>
        <a:p>
          <a:endParaRPr lang="en-US"/>
        </a:p>
      </dgm:t>
    </dgm:pt>
    <dgm:pt modelId="{7F50BAD8-1C63-4B76-8373-4CB73329C136}" type="sibTrans" cxnId="{845F45AB-E0BB-4844-8C7D-09F42D1B794C}">
      <dgm:prSet/>
      <dgm:spPr/>
      <dgm:t>
        <a:bodyPr/>
        <a:lstStyle/>
        <a:p>
          <a:endParaRPr lang="en-US"/>
        </a:p>
      </dgm:t>
    </dgm:pt>
    <dgm:pt modelId="{0F63591A-56C7-4AE8-BCE5-2C3D1BDB944B}">
      <dgm:prSet/>
      <dgm:spPr/>
      <dgm:t>
        <a:bodyPr/>
        <a:lstStyle/>
        <a:p>
          <a:pPr>
            <a:defRPr cap="all"/>
          </a:pPr>
          <a:r>
            <a:rPr lang="en-US"/>
            <a:t>Have a growth mindset</a:t>
          </a:r>
        </a:p>
      </dgm:t>
    </dgm:pt>
    <dgm:pt modelId="{F1A6E5A4-C1FD-47A2-97B5-5EF8883EF548}" type="parTrans" cxnId="{0442A8F0-6E27-49A4-9C0A-96250B97B798}">
      <dgm:prSet/>
      <dgm:spPr/>
      <dgm:t>
        <a:bodyPr/>
        <a:lstStyle/>
        <a:p>
          <a:endParaRPr lang="en-US"/>
        </a:p>
      </dgm:t>
    </dgm:pt>
    <dgm:pt modelId="{77093CFD-416B-4606-84F1-561F2A977BA7}" type="sibTrans" cxnId="{0442A8F0-6E27-49A4-9C0A-96250B97B798}">
      <dgm:prSet/>
      <dgm:spPr/>
      <dgm:t>
        <a:bodyPr/>
        <a:lstStyle/>
        <a:p>
          <a:endParaRPr lang="en-US"/>
        </a:p>
      </dgm:t>
    </dgm:pt>
    <dgm:pt modelId="{FE282AE6-D7F7-4D6F-9F39-C6D45FBF1DCF}">
      <dgm:prSet/>
      <dgm:spPr/>
      <dgm:t>
        <a:bodyPr/>
        <a:lstStyle/>
        <a:p>
          <a:pPr>
            <a:defRPr cap="all"/>
          </a:pPr>
          <a:r>
            <a:rPr lang="en-US"/>
            <a:t>Seek support</a:t>
          </a:r>
        </a:p>
      </dgm:t>
    </dgm:pt>
    <dgm:pt modelId="{A3C105FB-1BFB-4BA1-87F2-F708AE95E02A}" type="parTrans" cxnId="{16CE3414-F397-4562-B1AC-B35AED8A8357}">
      <dgm:prSet/>
      <dgm:spPr/>
      <dgm:t>
        <a:bodyPr/>
        <a:lstStyle/>
        <a:p>
          <a:endParaRPr lang="en-US"/>
        </a:p>
      </dgm:t>
    </dgm:pt>
    <dgm:pt modelId="{7BBC7D68-26E4-4733-B8C2-82263017F590}" type="sibTrans" cxnId="{16CE3414-F397-4562-B1AC-B35AED8A8357}">
      <dgm:prSet/>
      <dgm:spPr/>
      <dgm:t>
        <a:bodyPr/>
        <a:lstStyle/>
        <a:p>
          <a:endParaRPr lang="en-US"/>
        </a:p>
      </dgm:t>
    </dgm:pt>
    <dgm:pt modelId="{2D247293-748A-4D18-B771-FDFAEC534F3C}">
      <dgm:prSet phldr="0"/>
      <dgm:spPr/>
      <dgm:t>
        <a:bodyPr/>
        <a:lstStyle/>
        <a:p>
          <a:pPr>
            <a:defRPr cap="all"/>
          </a:pPr>
          <a:r>
            <a:rPr lang="en-US">
              <a:latin typeface="Calibri Light" panose="020F0302020204030204"/>
            </a:rPr>
            <a:t>Postive self talk</a:t>
          </a:r>
        </a:p>
      </dgm:t>
    </dgm:pt>
    <dgm:pt modelId="{0D80EA50-B8A3-4585-9399-2E8DF4D94DB2}" type="parTrans" cxnId="{64DDDF23-FBD1-42D4-A23C-8BC57E3D6774}">
      <dgm:prSet/>
      <dgm:spPr/>
      <dgm:t>
        <a:bodyPr/>
        <a:lstStyle/>
        <a:p>
          <a:endParaRPr lang="en-GB"/>
        </a:p>
      </dgm:t>
    </dgm:pt>
    <dgm:pt modelId="{A614F24A-AD01-4821-8B81-411B42F8274C}" type="sibTrans" cxnId="{64DDDF23-FBD1-42D4-A23C-8BC57E3D6774}">
      <dgm:prSet/>
      <dgm:spPr/>
      <dgm:t>
        <a:bodyPr/>
        <a:lstStyle/>
        <a:p>
          <a:endParaRPr lang="en-GB"/>
        </a:p>
      </dgm:t>
    </dgm:pt>
    <dgm:pt modelId="{53D966CF-A528-45BB-9761-0F08019D5524}" type="pres">
      <dgm:prSet presAssocID="{71FDF5AA-4380-42B9-B2BC-5C5C042C1AF3}" presName="diagram" presStyleCnt="0">
        <dgm:presLayoutVars>
          <dgm:dir/>
          <dgm:resizeHandles val="exact"/>
        </dgm:presLayoutVars>
      </dgm:prSet>
      <dgm:spPr/>
    </dgm:pt>
    <dgm:pt modelId="{6DBFB2F1-8A62-4F44-92A4-B6C80B494118}" type="pres">
      <dgm:prSet presAssocID="{EBD14DA3-576E-4310-8955-54423531F47A}" presName="node" presStyleLbl="node1" presStyleIdx="0" presStyleCnt="6">
        <dgm:presLayoutVars>
          <dgm:bulletEnabled val="1"/>
        </dgm:presLayoutVars>
      </dgm:prSet>
      <dgm:spPr/>
    </dgm:pt>
    <dgm:pt modelId="{2AA36946-0FB5-4F0D-AB70-3D91A8D0D818}" type="pres">
      <dgm:prSet presAssocID="{6670C1DA-E912-4998-A461-9D3030E56138}" presName="sibTrans" presStyleCnt="0"/>
      <dgm:spPr/>
    </dgm:pt>
    <dgm:pt modelId="{94836AEC-B905-40ED-BDE8-1870327715CF}" type="pres">
      <dgm:prSet presAssocID="{3E51DFEE-094A-4CBA-981D-F4EF08AB213E}" presName="node" presStyleLbl="node1" presStyleIdx="1" presStyleCnt="6">
        <dgm:presLayoutVars>
          <dgm:bulletEnabled val="1"/>
        </dgm:presLayoutVars>
      </dgm:prSet>
      <dgm:spPr/>
    </dgm:pt>
    <dgm:pt modelId="{A7AB04C0-D206-4A6B-9616-9183A5054C60}" type="pres">
      <dgm:prSet presAssocID="{1BE9BBB3-DD6D-4D15-A70A-432ACDB1EB2D}" presName="sibTrans" presStyleCnt="0"/>
      <dgm:spPr/>
    </dgm:pt>
    <dgm:pt modelId="{A8653FC1-3F4B-4A06-AACE-ED116069A31B}" type="pres">
      <dgm:prSet presAssocID="{715CD23B-4848-4D4A-A8E6-60BEC92CA556}" presName="node" presStyleLbl="node1" presStyleIdx="2" presStyleCnt="6">
        <dgm:presLayoutVars>
          <dgm:bulletEnabled val="1"/>
        </dgm:presLayoutVars>
      </dgm:prSet>
      <dgm:spPr/>
    </dgm:pt>
    <dgm:pt modelId="{B6CCF4B6-67D5-4328-89BE-1AA63AF79456}" type="pres">
      <dgm:prSet presAssocID="{7F50BAD8-1C63-4B76-8373-4CB73329C136}" presName="sibTrans" presStyleCnt="0"/>
      <dgm:spPr/>
    </dgm:pt>
    <dgm:pt modelId="{2FCBBA2B-19CC-4BAC-A8FA-C8B3D6950841}" type="pres">
      <dgm:prSet presAssocID="{0F63591A-56C7-4AE8-BCE5-2C3D1BDB944B}" presName="node" presStyleLbl="node1" presStyleIdx="3" presStyleCnt="6">
        <dgm:presLayoutVars>
          <dgm:bulletEnabled val="1"/>
        </dgm:presLayoutVars>
      </dgm:prSet>
      <dgm:spPr/>
    </dgm:pt>
    <dgm:pt modelId="{36FB57C8-0C30-441D-870F-213B919FD278}" type="pres">
      <dgm:prSet presAssocID="{77093CFD-416B-4606-84F1-561F2A977BA7}" presName="sibTrans" presStyleCnt="0"/>
      <dgm:spPr/>
    </dgm:pt>
    <dgm:pt modelId="{1FCEDE61-C2DD-4F86-98D0-39F19CAEDD55}" type="pres">
      <dgm:prSet presAssocID="{FE282AE6-D7F7-4D6F-9F39-C6D45FBF1DCF}" presName="node" presStyleLbl="node1" presStyleIdx="4" presStyleCnt="6">
        <dgm:presLayoutVars>
          <dgm:bulletEnabled val="1"/>
        </dgm:presLayoutVars>
      </dgm:prSet>
      <dgm:spPr/>
    </dgm:pt>
    <dgm:pt modelId="{3DDB4BEA-EB99-4158-818D-D75B338A69DE}" type="pres">
      <dgm:prSet presAssocID="{7BBC7D68-26E4-4733-B8C2-82263017F590}" presName="sibTrans" presStyleCnt="0"/>
      <dgm:spPr/>
    </dgm:pt>
    <dgm:pt modelId="{34524F29-9CB1-4F9F-8128-474C64CDDFD7}" type="pres">
      <dgm:prSet presAssocID="{2D247293-748A-4D18-B771-FDFAEC534F3C}" presName="node" presStyleLbl="node1" presStyleIdx="5" presStyleCnt="6">
        <dgm:presLayoutVars>
          <dgm:bulletEnabled val="1"/>
        </dgm:presLayoutVars>
      </dgm:prSet>
      <dgm:spPr/>
    </dgm:pt>
  </dgm:ptLst>
  <dgm:cxnLst>
    <dgm:cxn modelId="{16CE3414-F397-4562-B1AC-B35AED8A8357}" srcId="{71FDF5AA-4380-42B9-B2BC-5C5C042C1AF3}" destId="{FE282AE6-D7F7-4D6F-9F39-C6D45FBF1DCF}" srcOrd="4" destOrd="0" parTransId="{A3C105FB-1BFB-4BA1-87F2-F708AE95E02A}" sibTransId="{7BBC7D68-26E4-4733-B8C2-82263017F590}"/>
    <dgm:cxn modelId="{64DDDF23-FBD1-42D4-A23C-8BC57E3D6774}" srcId="{71FDF5AA-4380-42B9-B2BC-5C5C042C1AF3}" destId="{2D247293-748A-4D18-B771-FDFAEC534F3C}" srcOrd="5" destOrd="0" parTransId="{0D80EA50-B8A3-4585-9399-2E8DF4D94DB2}" sibTransId="{A614F24A-AD01-4821-8B81-411B42F8274C}"/>
    <dgm:cxn modelId="{8E774B45-84B2-4D84-9B07-C517AFE18967}" type="presOf" srcId="{715CD23B-4848-4D4A-A8E6-60BEC92CA556}" destId="{A8653FC1-3F4B-4A06-AACE-ED116069A31B}" srcOrd="0" destOrd="0" presId="urn:microsoft.com/office/officeart/2005/8/layout/default"/>
    <dgm:cxn modelId="{F861927F-5809-455D-8FD5-891E5060ADC3}" type="presOf" srcId="{71FDF5AA-4380-42B9-B2BC-5C5C042C1AF3}" destId="{53D966CF-A528-45BB-9761-0F08019D5524}" srcOrd="0" destOrd="0" presId="urn:microsoft.com/office/officeart/2005/8/layout/default"/>
    <dgm:cxn modelId="{69285D81-274B-4A54-A0D6-45933C95EF46}" type="presOf" srcId="{3E51DFEE-094A-4CBA-981D-F4EF08AB213E}" destId="{94836AEC-B905-40ED-BDE8-1870327715CF}" srcOrd="0" destOrd="0" presId="urn:microsoft.com/office/officeart/2005/8/layout/default"/>
    <dgm:cxn modelId="{2F151486-D398-48B2-AEE7-DA97FBF5A524}" srcId="{71FDF5AA-4380-42B9-B2BC-5C5C042C1AF3}" destId="{EBD14DA3-576E-4310-8955-54423531F47A}" srcOrd="0" destOrd="0" parTransId="{141F5618-5FAC-446C-8089-61C055D29FEC}" sibTransId="{6670C1DA-E912-4998-A461-9D3030E56138}"/>
    <dgm:cxn modelId="{845F45AB-E0BB-4844-8C7D-09F42D1B794C}" srcId="{71FDF5AA-4380-42B9-B2BC-5C5C042C1AF3}" destId="{715CD23B-4848-4D4A-A8E6-60BEC92CA556}" srcOrd="2" destOrd="0" parTransId="{B830BD01-FEA7-42C9-8996-85FE679DE68C}" sibTransId="{7F50BAD8-1C63-4B76-8373-4CB73329C136}"/>
    <dgm:cxn modelId="{915265AE-A2D5-4E4F-932A-0140E2CBA965}" type="presOf" srcId="{0F63591A-56C7-4AE8-BCE5-2C3D1BDB944B}" destId="{2FCBBA2B-19CC-4BAC-A8FA-C8B3D6950841}" srcOrd="0" destOrd="0" presId="urn:microsoft.com/office/officeart/2005/8/layout/default"/>
    <dgm:cxn modelId="{31B65AB5-F005-419A-BCCA-51C7EFED9AAB}" type="presOf" srcId="{FE282AE6-D7F7-4D6F-9F39-C6D45FBF1DCF}" destId="{1FCEDE61-C2DD-4F86-98D0-39F19CAEDD55}" srcOrd="0" destOrd="0" presId="urn:microsoft.com/office/officeart/2005/8/layout/default"/>
    <dgm:cxn modelId="{07EAAEB5-02EB-48FA-9CBB-1BC53936B402}" type="presOf" srcId="{2D247293-748A-4D18-B771-FDFAEC534F3C}" destId="{34524F29-9CB1-4F9F-8128-474C64CDDFD7}" srcOrd="0" destOrd="0" presId="urn:microsoft.com/office/officeart/2005/8/layout/default"/>
    <dgm:cxn modelId="{9C90E4BB-C407-488D-B0D0-354A45582104}" srcId="{71FDF5AA-4380-42B9-B2BC-5C5C042C1AF3}" destId="{3E51DFEE-094A-4CBA-981D-F4EF08AB213E}" srcOrd="1" destOrd="0" parTransId="{E016A684-BE18-4756-A884-F6E0E998F466}" sibTransId="{1BE9BBB3-DD6D-4D15-A70A-432ACDB1EB2D}"/>
    <dgm:cxn modelId="{2DC384EB-002B-436B-A8A0-B141F624C763}" type="presOf" srcId="{EBD14DA3-576E-4310-8955-54423531F47A}" destId="{6DBFB2F1-8A62-4F44-92A4-B6C80B494118}" srcOrd="0" destOrd="0" presId="urn:microsoft.com/office/officeart/2005/8/layout/default"/>
    <dgm:cxn modelId="{0442A8F0-6E27-49A4-9C0A-96250B97B798}" srcId="{71FDF5AA-4380-42B9-B2BC-5C5C042C1AF3}" destId="{0F63591A-56C7-4AE8-BCE5-2C3D1BDB944B}" srcOrd="3" destOrd="0" parTransId="{F1A6E5A4-C1FD-47A2-97B5-5EF8883EF548}" sibTransId="{77093CFD-416B-4606-84F1-561F2A977BA7}"/>
    <dgm:cxn modelId="{156FD18F-B878-4EAC-9BE4-5782F446C6F9}" type="presParOf" srcId="{53D966CF-A528-45BB-9761-0F08019D5524}" destId="{6DBFB2F1-8A62-4F44-92A4-B6C80B494118}" srcOrd="0" destOrd="0" presId="urn:microsoft.com/office/officeart/2005/8/layout/default"/>
    <dgm:cxn modelId="{B7C0A303-B1E0-4655-92B5-D767F02D8547}" type="presParOf" srcId="{53D966CF-A528-45BB-9761-0F08019D5524}" destId="{2AA36946-0FB5-4F0D-AB70-3D91A8D0D818}" srcOrd="1" destOrd="0" presId="urn:microsoft.com/office/officeart/2005/8/layout/default"/>
    <dgm:cxn modelId="{C0A02BDD-784D-4D3C-9780-08B1D5603F09}" type="presParOf" srcId="{53D966CF-A528-45BB-9761-0F08019D5524}" destId="{94836AEC-B905-40ED-BDE8-1870327715CF}" srcOrd="2" destOrd="0" presId="urn:microsoft.com/office/officeart/2005/8/layout/default"/>
    <dgm:cxn modelId="{D3AE52A6-5BF7-484F-BCB1-8E5E332F5031}" type="presParOf" srcId="{53D966CF-A528-45BB-9761-0F08019D5524}" destId="{A7AB04C0-D206-4A6B-9616-9183A5054C60}" srcOrd="3" destOrd="0" presId="urn:microsoft.com/office/officeart/2005/8/layout/default"/>
    <dgm:cxn modelId="{DD39969B-4545-4F05-97A2-3D89A0483570}" type="presParOf" srcId="{53D966CF-A528-45BB-9761-0F08019D5524}" destId="{A8653FC1-3F4B-4A06-AACE-ED116069A31B}" srcOrd="4" destOrd="0" presId="urn:microsoft.com/office/officeart/2005/8/layout/default"/>
    <dgm:cxn modelId="{80E972DC-48AA-4541-B2F3-0C1706C42A33}" type="presParOf" srcId="{53D966CF-A528-45BB-9761-0F08019D5524}" destId="{B6CCF4B6-67D5-4328-89BE-1AA63AF79456}" srcOrd="5" destOrd="0" presId="urn:microsoft.com/office/officeart/2005/8/layout/default"/>
    <dgm:cxn modelId="{72AEC9DA-756F-4C67-911E-F597A19B2794}" type="presParOf" srcId="{53D966CF-A528-45BB-9761-0F08019D5524}" destId="{2FCBBA2B-19CC-4BAC-A8FA-C8B3D6950841}" srcOrd="6" destOrd="0" presId="urn:microsoft.com/office/officeart/2005/8/layout/default"/>
    <dgm:cxn modelId="{37C1F8F4-6ED8-4A7D-BA22-55159EBC3F4C}" type="presParOf" srcId="{53D966CF-A528-45BB-9761-0F08019D5524}" destId="{36FB57C8-0C30-441D-870F-213B919FD278}" srcOrd="7" destOrd="0" presId="urn:microsoft.com/office/officeart/2005/8/layout/default"/>
    <dgm:cxn modelId="{6CF71A45-B52A-4B02-9657-A564D40147E7}" type="presParOf" srcId="{53D966CF-A528-45BB-9761-0F08019D5524}" destId="{1FCEDE61-C2DD-4F86-98D0-39F19CAEDD55}" srcOrd="8" destOrd="0" presId="urn:microsoft.com/office/officeart/2005/8/layout/default"/>
    <dgm:cxn modelId="{C098A457-9C95-41BA-BA61-B22E0F03E5DC}" type="presParOf" srcId="{53D966CF-A528-45BB-9761-0F08019D5524}" destId="{3DDB4BEA-EB99-4158-818D-D75B338A69DE}" srcOrd="9" destOrd="0" presId="urn:microsoft.com/office/officeart/2005/8/layout/default"/>
    <dgm:cxn modelId="{149B914C-FB9A-4FEF-AE84-CD6E699346EA}" type="presParOf" srcId="{53D966CF-A528-45BB-9761-0F08019D5524}" destId="{34524F29-9CB1-4F9F-8128-474C64CDDFD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FB2F1-8A62-4F44-92A4-B6C80B494118}">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t>Goal setting</a:t>
          </a:r>
        </a:p>
      </dsp:txBody>
      <dsp:txXfrm>
        <a:off x="0" y="93057"/>
        <a:ext cx="3005666" cy="1803399"/>
      </dsp:txXfrm>
    </dsp:sp>
    <dsp:sp modelId="{94836AEC-B905-40ED-BDE8-1870327715CF}">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t>Self care</a:t>
          </a:r>
        </a:p>
      </dsp:txBody>
      <dsp:txXfrm>
        <a:off x="3306233" y="93057"/>
        <a:ext cx="3005666" cy="1803399"/>
      </dsp:txXfrm>
    </dsp:sp>
    <dsp:sp modelId="{A8653FC1-3F4B-4A06-AACE-ED116069A31B}">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t>Breathing techniques</a:t>
          </a:r>
        </a:p>
      </dsp:txBody>
      <dsp:txXfrm>
        <a:off x="6612466" y="93057"/>
        <a:ext cx="3005666" cy="1803399"/>
      </dsp:txXfrm>
    </dsp:sp>
    <dsp:sp modelId="{2FCBBA2B-19CC-4BAC-A8FA-C8B3D6950841}">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t>Have a growth mindset</a:t>
          </a:r>
        </a:p>
      </dsp:txBody>
      <dsp:txXfrm>
        <a:off x="0" y="2197024"/>
        <a:ext cx="3005666" cy="1803399"/>
      </dsp:txXfrm>
    </dsp:sp>
    <dsp:sp modelId="{1FCEDE61-C2DD-4F86-98D0-39F19CAEDD55}">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t>Seek support</a:t>
          </a:r>
        </a:p>
      </dsp:txBody>
      <dsp:txXfrm>
        <a:off x="3306233" y="2197024"/>
        <a:ext cx="3005666" cy="1803399"/>
      </dsp:txXfrm>
    </dsp:sp>
    <dsp:sp modelId="{34524F29-9CB1-4F9F-8128-474C64CDDFD7}">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defRPr cap="all"/>
          </a:pPr>
          <a:r>
            <a:rPr lang="en-US" sz="3800" kern="1200">
              <a:latin typeface="Calibri Light" panose="020F0302020204030204"/>
            </a:rPr>
            <a:t>Postive self talk</a:t>
          </a:r>
        </a:p>
      </dsp:txBody>
      <dsp:txXfrm>
        <a:off x="6612466"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401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731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9715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034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253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2187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1037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6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225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2653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088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105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217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762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53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2576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10/6/2022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74036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hIo4ur5sfK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337" y="1265314"/>
            <a:ext cx="4299666" cy="3249131"/>
          </a:xfrm>
        </p:spPr>
        <p:txBody>
          <a:bodyPr>
            <a:normAutofit/>
          </a:bodyPr>
          <a:lstStyle/>
          <a:p>
            <a:pPr algn="l"/>
            <a:r>
              <a:rPr lang="en-US">
                <a:ea typeface="Calibri Light"/>
                <a:cs typeface="Calibri Light"/>
              </a:rPr>
              <a:t>Building resilence </a:t>
            </a:r>
            <a:endParaRPr lang="en-US"/>
          </a:p>
        </p:txBody>
      </p:sp>
      <p:sp>
        <p:nvSpPr>
          <p:cNvPr id="3" name="Subtitle 2"/>
          <p:cNvSpPr>
            <a:spLocks noGrp="1"/>
          </p:cNvSpPr>
          <p:nvPr>
            <p:ph type="subTitle" idx="1"/>
          </p:nvPr>
        </p:nvSpPr>
        <p:spPr>
          <a:xfrm>
            <a:off x="4974336" y="4514446"/>
            <a:ext cx="4299666" cy="871042"/>
          </a:xfrm>
        </p:spPr>
        <p:txBody>
          <a:bodyPr>
            <a:normAutofit/>
          </a:bodyPr>
          <a:lstStyle/>
          <a:p>
            <a:pPr algn="l"/>
            <a:r>
              <a:rPr lang="en-US" dirty="0"/>
              <a:t>Emotional wellbeing</a:t>
            </a:r>
          </a:p>
          <a:p>
            <a:pPr algn="l"/>
            <a:r>
              <a:rPr lang="en-US" dirty="0"/>
              <a:t>session 8</a:t>
            </a:r>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Home">
            <a:extLst>
              <a:ext uri="{FF2B5EF4-FFF2-40B4-BE49-F238E27FC236}">
                <a16:creationId xmlns:a16="http://schemas.microsoft.com/office/drawing/2014/main" id="{371CE23A-E965-659B-DE59-96C44677C0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0169-A2AA-F24C-0CF2-36E8756E03ED}"/>
              </a:ext>
            </a:extLst>
          </p:cNvPr>
          <p:cNvSpPr>
            <a:spLocks noGrp="1"/>
          </p:cNvSpPr>
          <p:nvPr>
            <p:ph type="title"/>
          </p:nvPr>
        </p:nvSpPr>
        <p:spPr/>
        <p:txBody>
          <a:bodyPr>
            <a:normAutofit/>
          </a:bodyPr>
          <a:lstStyle/>
          <a:p>
            <a:r>
              <a:rPr lang="en-US" dirty="0">
                <a:ea typeface="Calibri Light"/>
                <a:cs typeface="Calibri Light"/>
              </a:rPr>
              <a:t>The 7 components that make up resilience </a:t>
            </a:r>
            <a:endParaRPr lang="en-US" dirty="0"/>
          </a:p>
        </p:txBody>
      </p:sp>
      <p:sp>
        <p:nvSpPr>
          <p:cNvPr id="4" name="Content Placeholder 3">
            <a:extLst>
              <a:ext uri="{FF2B5EF4-FFF2-40B4-BE49-F238E27FC236}">
                <a16:creationId xmlns:a16="http://schemas.microsoft.com/office/drawing/2014/main" id="{0F4B18A2-4110-458A-944B-77E3AB722B7C}"/>
              </a:ext>
            </a:extLst>
          </p:cNvPr>
          <p:cNvSpPr>
            <a:spLocks noGrp="1"/>
          </p:cNvSpPr>
          <p:nvPr>
            <p:ph idx="1"/>
          </p:nvPr>
        </p:nvSpPr>
        <p:spPr/>
        <p:txBody>
          <a:bodyPr>
            <a:normAutofit/>
          </a:bodyPr>
          <a:lstStyle/>
          <a:p>
            <a:r>
              <a:rPr lang="en-GB" sz="2400" dirty="0"/>
              <a:t>The 7 Cs acts as the building blocks on what is needed to become resilient. </a:t>
            </a:r>
          </a:p>
          <a:p>
            <a:endParaRPr lang="en-GB" sz="2400" dirty="0"/>
          </a:p>
          <a:p>
            <a:r>
              <a:rPr lang="en-GB" sz="2400" dirty="0">
                <a:hlinkClick r:id="rId2"/>
              </a:rPr>
              <a:t>https://www.youtube.com/watch?v=hIo4ur5sfK0</a:t>
            </a:r>
            <a:r>
              <a:rPr lang="en-GB" sz="2400" dirty="0"/>
              <a:t> </a:t>
            </a:r>
          </a:p>
        </p:txBody>
      </p:sp>
    </p:spTree>
    <p:extLst>
      <p:ext uri="{BB962C8B-B14F-4D97-AF65-F5344CB8AC3E}">
        <p14:creationId xmlns:p14="http://schemas.microsoft.com/office/powerpoint/2010/main" val="205289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B00BCD0-755B-4990-B4B9-63597680AEA3}"/>
              </a:ext>
            </a:extLst>
          </p:cNvPr>
          <p:cNvSpPr>
            <a:spLocks noGrp="1"/>
          </p:cNvSpPr>
          <p:nvPr>
            <p:ph idx="1"/>
          </p:nvPr>
        </p:nvSpPr>
        <p:spPr>
          <a:xfrm>
            <a:off x="1333502" y="742951"/>
            <a:ext cx="9505948" cy="5298412"/>
          </a:xfrm>
        </p:spPr>
        <p:txBody>
          <a:bodyPr vert="horz" lIns="91440" tIns="45720" rIns="91440" bIns="45720" rtlCol="0" anchor="t">
            <a:normAutofit lnSpcReduction="10000"/>
          </a:bodyPr>
          <a:lstStyle/>
          <a:p>
            <a:pPr>
              <a:lnSpc>
                <a:spcPct val="90000"/>
              </a:lnSpc>
            </a:pPr>
            <a:r>
              <a:rPr lang="en-GB" sz="2000" dirty="0"/>
              <a:t>Competence – this refers to what strategies you have adopted to help you overcome hardship. For example, self-talk, breathing techniques or meditation. </a:t>
            </a:r>
          </a:p>
          <a:p>
            <a:pPr>
              <a:lnSpc>
                <a:spcPct val="90000"/>
              </a:lnSpc>
            </a:pPr>
            <a:r>
              <a:rPr lang="en-GB" sz="2000" dirty="0"/>
              <a:t>Confidence- when you are confident in your own ability and strengths, you are more motivated to overcome challenges. </a:t>
            </a:r>
          </a:p>
          <a:p>
            <a:pPr>
              <a:lnSpc>
                <a:spcPct val="90000"/>
              </a:lnSpc>
            </a:pPr>
            <a:r>
              <a:rPr lang="en-GB" sz="2000" dirty="0"/>
              <a:t>Connection- having a strong circle of support is extremely important to develop resilience. Those that have less support are more likely to engage in self-destructive behaviours.</a:t>
            </a:r>
          </a:p>
          <a:p>
            <a:pPr>
              <a:lnSpc>
                <a:spcPct val="90000"/>
              </a:lnSpc>
            </a:pPr>
            <a:r>
              <a:rPr lang="en-GB" sz="2000" dirty="0"/>
              <a:t>Character- this refers to young people adopting wise values that they are comfortable sticking to. </a:t>
            </a:r>
          </a:p>
          <a:p>
            <a:pPr>
              <a:lnSpc>
                <a:spcPct val="90000"/>
              </a:lnSpc>
            </a:pPr>
            <a:r>
              <a:rPr lang="en-GB" sz="2000" dirty="0"/>
              <a:t>Contribution – if you can contribute to something positive, you are more inclined to experience a sense of purpose and feel that your influence is valued. This means that when challenges occur, you understand your self-worth. </a:t>
            </a:r>
          </a:p>
          <a:p>
            <a:pPr>
              <a:lnSpc>
                <a:spcPct val="90000"/>
              </a:lnSpc>
            </a:pPr>
            <a:r>
              <a:rPr lang="en-GB" sz="2000" dirty="0"/>
              <a:t>Coping – a major component of coping with stressors is having the social skills to seek help.</a:t>
            </a:r>
          </a:p>
          <a:p>
            <a:pPr>
              <a:lnSpc>
                <a:spcPct val="90000"/>
              </a:lnSpc>
            </a:pPr>
            <a:r>
              <a:rPr lang="en-GB" sz="2000" dirty="0"/>
              <a:t>Control – young people that have control over their actions and decisions are more inclined to show adversity through accountability. </a:t>
            </a:r>
          </a:p>
          <a:p>
            <a:pPr>
              <a:lnSpc>
                <a:spcPct val="90000"/>
              </a:lnSpc>
            </a:pPr>
            <a:endParaRPr lang="en-GB" sz="15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571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96D2F-DB0A-3930-BC12-FD3969D2536E}"/>
              </a:ext>
            </a:extLst>
          </p:cNvPr>
          <p:cNvSpPr>
            <a:spLocks noGrp="1"/>
          </p:cNvSpPr>
          <p:nvPr>
            <p:ph type="title"/>
          </p:nvPr>
        </p:nvSpPr>
        <p:spPr>
          <a:xfrm>
            <a:off x="1286933" y="609600"/>
            <a:ext cx="10197494" cy="1099457"/>
          </a:xfrm>
        </p:spPr>
        <p:txBody>
          <a:bodyPr>
            <a:normAutofit/>
          </a:bodyPr>
          <a:lstStyle/>
          <a:p>
            <a:r>
              <a:rPr lang="en-US">
                <a:ea typeface="Calibri Light"/>
                <a:cs typeface="Calibri Light"/>
              </a:rPr>
              <a:t>How to build resilience </a:t>
            </a:r>
            <a:endParaRPr lang="en-US"/>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53DCF6B-D1F8-A413-AF30-CDB0991489A5}"/>
              </a:ext>
            </a:extLst>
          </p:cNvPr>
          <p:cNvGraphicFramePr>
            <a:graphicFrameLocks noGrp="1"/>
          </p:cNvGraphicFramePr>
          <p:nvPr>
            <p:ph idx="1"/>
            <p:extLst>
              <p:ext uri="{D42A27DB-BD31-4B8C-83A1-F6EECF244321}">
                <p14:modId xmlns:p14="http://schemas.microsoft.com/office/powerpoint/2010/main" val="220188938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02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4804-D6C0-4A49-8AB8-54F4898E9CEA}"/>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id="{2CA95840-47B5-4619-AB81-21B840AA6B11}"/>
              </a:ext>
            </a:extLst>
          </p:cNvPr>
          <p:cNvSpPr>
            <a:spLocks noGrp="1"/>
          </p:cNvSpPr>
          <p:nvPr>
            <p:ph idx="1"/>
          </p:nvPr>
        </p:nvSpPr>
        <p:spPr/>
        <p:txBody>
          <a:bodyPr vert="horz" lIns="91440" tIns="45720" rIns="91440" bIns="45720" rtlCol="0" anchor="t">
            <a:normAutofit/>
          </a:bodyPr>
          <a:lstStyle/>
          <a:p>
            <a:r>
              <a:rPr lang="en-GB" sz="2000" dirty="0"/>
              <a:t>You have an exam coming up for your GCSE/A-Level and were tasked with completing homework. You forgot to complete this which resulted in a detention. </a:t>
            </a:r>
          </a:p>
          <a:p>
            <a:endParaRPr lang="en-GB" sz="2000" dirty="0"/>
          </a:p>
          <a:p>
            <a:r>
              <a:rPr lang="en-GB" sz="2000" dirty="0"/>
              <a:t>How would a resilient individual react in this situation? </a:t>
            </a:r>
          </a:p>
          <a:p>
            <a:endParaRPr lang="en-GB" sz="2000" dirty="0"/>
          </a:p>
          <a:p>
            <a:r>
              <a:rPr lang="en-GB" sz="2000" dirty="0"/>
              <a:t>What would you do?</a:t>
            </a:r>
          </a:p>
          <a:p>
            <a:endParaRPr lang="en-GB" dirty="0"/>
          </a:p>
          <a:p>
            <a:pPr marL="0" indent="0">
              <a:buNone/>
            </a:pPr>
            <a:endParaRPr lang="en-GB" dirty="0"/>
          </a:p>
        </p:txBody>
      </p:sp>
    </p:spTree>
    <p:extLst>
      <p:ext uri="{BB962C8B-B14F-4D97-AF65-F5344CB8AC3E}">
        <p14:creationId xmlns:p14="http://schemas.microsoft.com/office/powerpoint/2010/main" val="307112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9C18-089E-4CA8-A79B-0E075EA7A9E0}"/>
              </a:ext>
            </a:extLst>
          </p:cNvPr>
          <p:cNvSpPr>
            <a:spLocks noGrp="1"/>
          </p:cNvSpPr>
          <p:nvPr>
            <p:ph type="title"/>
          </p:nvPr>
        </p:nvSpPr>
        <p:spPr/>
        <p:txBody>
          <a:bodyPr/>
          <a:lstStyle/>
          <a:p>
            <a:r>
              <a:rPr lang="en-GB" dirty="0"/>
              <a:t>Case study 2</a:t>
            </a:r>
          </a:p>
        </p:txBody>
      </p:sp>
      <p:sp>
        <p:nvSpPr>
          <p:cNvPr id="3" name="Content Placeholder 2">
            <a:extLst>
              <a:ext uri="{FF2B5EF4-FFF2-40B4-BE49-F238E27FC236}">
                <a16:creationId xmlns:a16="http://schemas.microsoft.com/office/drawing/2014/main" id="{7F3CC603-A8D7-43C5-9732-CC87BDAAE1E1}"/>
              </a:ext>
            </a:extLst>
          </p:cNvPr>
          <p:cNvSpPr>
            <a:spLocks noGrp="1"/>
          </p:cNvSpPr>
          <p:nvPr>
            <p:ph idx="1"/>
          </p:nvPr>
        </p:nvSpPr>
        <p:spPr/>
        <p:txBody>
          <a:bodyPr>
            <a:normAutofit/>
          </a:bodyPr>
          <a:lstStyle/>
          <a:p>
            <a:r>
              <a:rPr lang="en-GB" sz="2000" dirty="0"/>
              <a:t>You recently applied for a new job and submitted applications for 10 roles. You dedicated a lot of time into completing the 10 applications and got one interview. However, unfortunately you were unsuccessful but received written feedback.  </a:t>
            </a:r>
          </a:p>
          <a:p>
            <a:endParaRPr lang="en-GB" sz="2000" dirty="0"/>
          </a:p>
          <a:p>
            <a:r>
              <a:rPr lang="en-GB" sz="2000" dirty="0"/>
              <a:t>How would you typically react to this and how would a resilient person react? </a:t>
            </a:r>
          </a:p>
        </p:txBody>
      </p:sp>
    </p:spTree>
    <p:extLst>
      <p:ext uri="{BB962C8B-B14F-4D97-AF65-F5344CB8AC3E}">
        <p14:creationId xmlns:p14="http://schemas.microsoft.com/office/powerpoint/2010/main" val="133936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2A75-2DA5-4FEC-AE09-6382827C61E0}"/>
              </a:ext>
            </a:extLst>
          </p:cNvPr>
          <p:cNvSpPr>
            <a:spLocks noGrp="1"/>
          </p:cNvSpPr>
          <p:nvPr>
            <p:ph type="title"/>
          </p:nvPr>
        </p:nvSpPr>
        <p:spPr/>
        <p:txBody>
          <a:bodyPr/>
          <a:lstStyle/>
          <a:p>
            <a:r>
              <a:rPr lang="en-GB" dirty="0"/>
              <a:t>Confidence, confidence and coping </a:t>
            </a:r>
          </a:p>
        </p:txBody>
      </p:sp>
      <p:sp>
        <p:nvSpPr>
          <p:cNvPr id="3" name="Content Placeholder 2">
            <a:extLst>
              <a:ext uri="{FF2B5EF4-FFF2-40B4-BE49-F238E27FC236}">
                <a16:creationId xmlns:a16="http://schemas.microsoft.com/office/drawing/2014/main" id="{C9339B33-C2B1-44EC-9895-1424E6420600}"/>
              </a:ext>
            </a:extLst>
          </p:cNvPr>
          <p:cNvSpPr>
            <a:spLocks noGrp="1"/>
          </p:cNvSpPr>
          <p:nvPr>
            <p:ph idx="1"/>
          </p:nvPr>
        </p:nvSpPr>
        <p:spPr/>
        <p:txBody>
          <a:bodyPr>
            <a:normAutofit/>
          </a:bodyPr>
          <a:lstStyle/>
          <a:p>
            <a:r>
              <a:rPr lang="en-GB" sz="2000" dirty="0"/>
              <a:t>This activity will help you uncover the strengths that you will have so that when challenges occur, you are more confident and competent to cope with adversity. </a:t>
            </a:r>
          </a:p>
          <a:p>
            <a:pPr marL="0" indent="0">
              <a:buNone/>
            </a:pPr>
            <a:endParaRPr lang="en-GB" sz="2000" dirty="0"/>
          </a:p>
          <a:p>
            <a:r>
              <a:rPr lang="en-GB" sz="2000" dirty="0"/>
              <a:t>Individually, write down one difficult situation or challenge that you had to overcome and write down the qualities you had to display.</a:t>
            </a:r>
          </a:p>
          <a:p>
            <a:endParaRPr lang="en-GB" sz="2000" dirty="0"/>
          </a:p>
          <a:p>
            <a:r>
              <a:rPr lang="en-GB" sz="2000" dirty="0"/>
              <a:t>For example, I was able to overcome this specific challenge because…. </a:t>
            </a:r>
          </a:p>
        </p:txBody>
      </p:sp>
    </p:spTree>
    <p:extLst>
      <p:ext uri="{BB962C8B-B14F-4D97-AF65-F5344CB8AC3E}">
        <p14:creationId xmlns:p14="http://schemas.microsoft.com/office/powerpoint/2010/main" val="382373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02508-8E10-D27E-03B1-767F7CEBDB7D}"/>
              </a:ext>
            </a:extLst>
          </p:cNvPr>
          <p:cNvSpPr>
            <a:spLocks noGrp="1"/>
          </p:cNvSpPr>
          <p:nvPr>
            <p:ph idx="1"/>
          </p:nvPr>
        </p:nvSpPr>
        <p:spPr>
          <a:xfrm>
            <a:off x="601134" y="1055689"/>
            <a:ext cx="8596668" cy="4792661"/>
          </a:xfrm>
        </p:spPr>
        <p:txBody>
          <a:bodyPr>
            <a:normAutofit/>
          </a:bodyPr>
          <a:lstStyle/>
          <a:p>
            <a:r>
              <a:rPr lang="en-GB" sz="2000" b="0" i="0" dirty="0">
                <a:solidFill>
                  <a:srgbClr val="3D4459"/>
                </a:solidFill>
                <a:effectLst/>
              </a:rPr>
              <a:t>“Do not judge me by my success, judge me by how many times I fell down and got back up again.”</a:t>
            </a:r>
            <a:br>
              <a:rPr lang="en-GB" sz="2000" dirty="0"/>
            </a:br>
            <a:r>
              <a:rPr lang="en-GB" sz="2000" b="1" i="0" dirty="0">
                <a:solidFill>
                  <a:srgbClr val="3D4459"/>
                </a:solidFill>
                <a:effectLst/>
              </a:rPr>
              <a:t>― Nelson Mandela</a:t>
            </a:r>
          </a:p>
          <a:p>
            <a:endParaRPr lang="en-GB" sz="2000" b="1" dirty="0">
              <a:solidFill>
                <a:srgbClr val="3D4459"/>
              </a:solidFill>
            </a:endParaRPr>
          </a:p>
          <a:p>
            <a:r>
              <a:rPr lang="en-GB" sz="2000" b="0" i="0" dirty="0">
                <a:solidFill>
                  <a:srgbClr val="3D4459"/>
                </a:solidFill>
                <a:effectLst/>
              </a:rPr>
              <a:t>“Rock bottom became the solid foundation in which I rebuilt my life.”</a:t>
            </a:r>
            <a:br>
              <a:rPr lang="en-GB" sz="2000" dirty="0"/>
            </a:br>
            <a:r>
              <a:rPr lang="en-GB" sz="2000" b="1" i="0" dirty="0">
                <a:solidFill>
                  <a:srgbClr val="3D4459"/>
                </a:solidFill>
                <a:effectLst/>
              </a:rPr>
              <a:t>― J.K. Rowling</a:t>
            </a:r>
          </a:p>
          <a:p>
            <a:endParaRPr lang="en-GB" sz="2000" b="1" dirty="0">
              <a:solidFill>
                <a:srgbClr val="3D4459"/>
              </a:solidFill>
            </a:endParaRPr>
          </a:p>
          <a:p>
            <a:r>
              <a:rPr lang="en-GB" sz="2000" b="0" i="0" dirty="0">
                <a:solidFill>
                  <a:srgbClr val="3D4459"/>
                </a:solidFill>
                <a:effectLst/>
              </a:rPr>
              <a:t>“If you’re going through hell, keep going.”</a:t>
            </a:r>
            <a:br>
              <a:rPr lang="en-GB" sz="2000" dirty="0"/>
            </a:br>
            <a:r>
              <a:rPr lang="en-GB" sz="2000" b="1" i="0" dirty="0">
                <a:solidFill>
                  <a:srgbClr val="3D4459"/>
                </a:solidFill>
                <a:effectLst/>
              </a:rPr>
              <a:t>― Winston Churchill</a:t>
            </a:r>
          </a:p>
          <a:p>
            <a:pPr marL="0" indent="0">
              <a:buNone/>
            </a:pPr>
            <a:endParaRPr lang="en-GB" sz="2000" b="1" i="0" dirty="0">
              <a:solidFill>
                <a:srgbClr val="3D4459"/>
              </a:solidFill>
              <a:effectLst/>
            </a:endParaRPr>
          </a:p>
          <a:p>
            <a:r>
              <a:rPr lang="en-GB" sz="2000" dirty="0">
                <a:solidFill>
                  <a:srgbClr val="3D4459"/>
                </a:solidFill>
              </a:rPr>
              <a:t>“My barn burned down, now I can see the moon”</a:t>
            </a:r>
          </a:p>
          <a:p>
            <a:pPr marL="0" indent="0">
              <a:buNone/>
            </a:pPr>
            <a:r>
              <a:rPr lang="en-GB" sz="2000" b="1" i="0" dirty="0">
                <a:solidFill>
                  <a:srgbClr val="3D4459"/>
                </a:solidFill>
                <a:effectLst/>
              </a:rPr>
              <a:t>- Mizuta Masahide (Japanese samurai)</a:t>
            </a:r>
          </a:p>
        </p:txBody>
      </p:sp>
    </p:spTree>
    <p:extLst>
      <p:ext uri="{BB962C8B-B14F-4D97-AF65-F5344CB8AC3E}">
        <p14:creationId xmlns:p14="http://schemas.microsoft.com/office/powerpoint/2010/main" val="257861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6667E-E1B3-7B27-93F6-0F7A80E6F4F5}"/>
              </a:ext>
            </a:extLst>
          </p:cNvPr>
          <p:cNvSpPr>
            <a:spLocks noGrp="1"/>
          </p:cNvSpPr>
          <p:nvPr>
            <p:ph idx="1"/>
          </p:nvPr>
        </p:nvSpPr>
        <p:spPr>
          <a:xfrm>
            <a:off x="609599" y="895350"/>
            <a:ext cx="9563101" cy="4408311"/>
          </a:xfrm>
        </p:spPr>
        <p:txBody>
          <a:bodyPr vert="horz" lIns="91440" tIns="45720" rIns="91440" bIns="45720" rtlCol="0">
            <a:normAutofit lnSpcReduction="10000"/>
          </a:bodyPr>
          <a:lstStyle/>
          <a:p>
            <a:pPr marL="0" indent="0">
              <a:buNone/>
            </a:pPr>
            <a:endParaRPr lang="en-GB" dirty="0">
              <a:ea typeface="+mn-lt"/>
              <a:cs typeface="+mn-lt"/>
            </a:endParaRPr>
          </a:p>
          <a:p>
            <a:pPr marL="0" indent="0">
              <a:buNone/>
            </a:pPr>
            <a:r>
              <a:rPr lang="en-GB" sz="2400" dirty="0">
                <a:ea typeface="+mn-lt"/>
                <a:cs typeface="+mn-lt"/>
              </a:rPr>
              <a:t>The word resilience derives from the Latin word “resilire” which means to leap back.</a:t>
            </a:r>
          </a:p>
          <a:p>
            <a:pPr marL="0" indent="0">
              <a:buNone/>
            </a:pPr>
            <a:endParaRPr lang="en-GB" sz="2400" dirty="0">
              <a:ea typeface="+mn-lt"/>
              <a:cs typeface="+mn-lt"/>
            </a:endParaRPr>
          </a:p>
          <a:p>
            <a:pPr marL="0" indent="0">
              <a:buNone/>
            </a:pPr>
            <a:r>
              <a:rPr lang="en-GB" sz="2400" dirty="0">
                <a:ea typeface="+mn-lt"/>
                <a:cs typeface="+mn-lt"/>
              </a:rPr>
              <a:t>The National Scientific Council on the Developing Child (2015) describes resilience as </a:t>
            </a:r>
            <a:r>
              <a:rPr lang="en-GB" sz="2400" i="1" dirty="0">
                <a:ea typeface="+mn-lt"/>
                <a:cs typeface="+mn-lt"/>
              </a:rPr>
              <a:t>“a positive, adaptive response in the face of significant adversity”. </a:t>
            </a:r>
            <a:r>
              <a:rPr lang="en-GB" sz="2400" dirty="0">
                <a:ea typeface="+mn-lt"/>
                <a:cs typeface="+mn-lt"/>
              </a:rPr>
              <a:t>Further definitions also refer to resilience as </a:t>
            </a:r>
            <a:r>
              <a:rPr lang="en-GB" sz="2400" i="1" dirty="0">
                <a:ea typeface="+mn-lt"/>
                <a:cs typeface="+mn-lt"/>
              </a:rPr>
              <a:t>“the capacity to face, overcome and ultimately be strengthened by life's challenges and adversities”. </a:t>
            </a:r>
          </a:p>
          <a:p>
            <a:pPr marL="0" indent="0">
              <a:buNone/>
            </a:pPr>
            <a:endParaRPr lang="en-GB" sz="2400" dirty="0">
              <a:ea typeface="+mn-lt"/>
              <a:cs typeface="+mn-lt"/>
            </a:endParaRPr>
          </a:p>
          <a:p>
            <a:pPr marL="0" indent="0">
              <a:buNone/>
            </a:pPr>
            <a:r>
              <a:rPr lang="en-GB" sz="2400" dirty="0">
                <a:ea typeface="+mn-lt"/>
                <a:cs typeface="+mn-lt"/>
              </a:rPr>
              <a:t>Why is resilience important? </a:t>
            </a:r>
            <a:endParaRPr lang="en-GB" sz="2400" dirty="0"/>
          </a:p>
        </p:txBody>
      </p:sp>
    </p:spTree>
    <p:extLst>
      <p:ext uri="{BB962C8B-B14F-4D97-AF65-F5344CB8AC3E}">
        <p14:creationId xmlns:p14="http://schemas.microsoft.com/office/powerpoint/2010/main" val="281403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0E51-56A3-406B-A2A1-D3892926A214}"/>
              </a:ext>
            </a:extLst>
          </p:cNvPr>
          <p:cNvSpPr>
            <a:spLocks noGrp="1"/>
          </p:cNvSpPr>
          <p:nvPr>
            <p:ph type="title"/>
          </p:nvPr>
        </p:nvSpPr>
        <p:spPr/>
        <p:txBody>
          <a:bodyPr/>
          <a:lstStyle/>
          <a:p>
            <a:r>
              <a:rPr lang="en-GB" dirty="0"/>
              <a:t>Importance of resilience </a:t>
            </a:r>
          </a:p>
        </p:txBody>
      </p:sp>
      <p:sp>
        <p:nvSpPr>
          <p:cNvPr id="3" name="Content Placeholder 2">
            <a:extLst>
              <a:ext uri="{FF2B5EF4-FFF2-40B4-BE49-F238E27FC236}">
                <a16:creationId xmlns:a16="http://schemas.microsoft.com/office/drawing/2014/main" id="{D23FFBFA-C569-44D1-B959-EAE0BFCF0AFF}"/>
              </a:ext>
            </a:extLst>
          </p:cNvPr>
          <p:cNvSpPr>
            <a:spLocks noGrp="1"/>
          </p:cNvSpPr>
          <p:nvPr>
            <p:ph idx="1"/>
          </p:nvPr>
        </p:nvSpPr>
        <p:spPr>
          <a:xfrm>
            <a:off x="838200" y="1825625"/>
            <a:ext cx="10515600" cy="4667250"/>
          </a:xfrm>
        </p:spPr>
        <p:txBody>
          <a:bodyPr>
            <a:normAutofit fontScale="92500" lnSpcReduction="10000"/>
          </a:bodyPr>
          <a:lstStyle/>
          <a:p>
            <a:r>
              <a:rPr lang="en-GB" sz="2600" dirty="0"/>
              <a:t>Resilience is important because it gives people the strength needed to process and overcome hardship. </a:t>
            </a:r>
          </a:p>
          <a:p>
            <a:endParaRPr lang="en-GB" sz="2600" dirty="0"/>
          </a:p>
          <a:p>
            <a:r>
              <a:rPr lang="en-GB" sz="2600" dirty="0"/>
              <a:t>Those lacking resilience get easily overwhelmed by hardship, find it difficult to process emotions, and may revert to unhealthy coping mechanisms. </a:t>
            </a:r>
          </a:p>
          <a:p>
            <a:endParaRPr lang="en-GB" sz="2600" dirty="0"/>
          </a:p>
          <a:p>
            <a:r>
              <a:rPr lang="en-GB" sz="2600" dirty="0"/>
              <a:t>These unhealthy coping strategies include substance abuse, social isolation and can create mental health issues. </a:t>
            </a:r>
          </a:p>
          <a:p>
            <a:endParaRPr lang="en-GB" sz="2600" dirty="0"/>
          </a:p>
          <a:p>
            <a:r>
              <a:rPr lang="en-GB" sz="2600" dirty="0"/>
              <a:t>Therefore, it is essential to create resilience. But how? </a:t>
            </a:r>
          </a:p>
          <a:p>
            <a:endParaRPr lang="en-GB" sz="2200" dirty="0"/>
          </a:p>
          <a:p>
            <a:pPr marL="0" indent="0">
              <a:buNone/>
            </a:pPr>
            <a:endParaRPr lang="en-GB" sz="2200"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141601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45DC-0803-4DA1-A669-3BE3E6F71345}"/>
              </a:ext>
            </a:extLst>
          </p:cNvPr>
          <p:cNvSpPr>
            <a:spLocks noGrp="1"/>
          </p:cNvSpPr>
          <p:nvPr>
            <p:ph type="title"/>
          </p:nvPr>
        </p:nvSpPr>
        <p:spPr/>
        <p:txBody>
          <a:bodyPr/>
          <a:lstStyle/>
          <a:p>
            <a:r>
              <a:rPr lang="en-GB" dirty="0"/>
              <a:t>Real world examples?</a:t>
            </a:r>
          </a:p>
        </p:txBody>
      </p:sp>
      <p:sp>
        <p:nvSpPr>
          <p:cNvPr id="3" name="Content Placeholder 2">
            <a:extLst>
              <a:ext uri="{FF2B5EF4-FFF2-40B4-BE49-F238E27FC236}">
                <a16:creationId xmlns:a16="http://schemas.microsoft.com/office/drawing/2014/main" id="{0AEE4356-C9CD-4160-9E91-B876530CC526}"/>
              </a:ext>
            </a:extLst>
          </p:cNvPr>
          <p:cNvSpPr>
            <a:spLocks noGrp="1"/>
          </p:cNvSpPr>
          <p:nvPr>
            <p:ph idx="1"/>
          </p:nvPr>
        </p:nvSpPr>
        <p:spPr/>
        <p:txBody>
          <a:bodyPr vert="horz" lIns="91440" tIns="45720" rIns="91440" bIns="45720" rtlCol="0" anchor="t">
            <a:normAutofit/>
          </a:bodyPr>
          <a:lstStyle/>
          <a:p>
            <a:r>
              <a:rPr lang="en-GB" sz="2000" dirty="0"/>
              <a:t>Let's link resilience to real world application. </a:t>
            </a:r>
          </a:p>
          <a:p>
            <a:pPr marL="0" indent="0">
              <a:buNone/>
            </a:pPr>
            <a:endParaRPr lang="en-GB" sz="2000" dirty="0"/>
          </a:p>
          <a:p>
            <a:r>
              <a:rPr lang="en-GB" sz="2000" dirty="0"/>
              <a:t>Can you think of some individuals that you would categorise as resilient? </a:t>
            </a:r>
          </a:p>
          <a:p>
            <a:endParaRPr lang="en-GB" sz="2000" dirty="0"/>
          </a:p>
          <a:p>
            <a:r>
              <a:rPr lang="en-GB" sz="2000" dirty="0"/>
              <a:t>Why would you describe them as resilient? </a:t>
            </a:r>
          </a:p>
        </p:txBody>
      </p:sp>
    </p:spTree>
    <p:extLst>
      <p:ext uri="{BB962C8B-B14F-4D97-AF65-F5344CB8AC3E}">
        <p14:creationId xmlns:p14="http://schemas.microsoft.com/office/powerpoint/2010/main" val="9059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A person wearing a hat&#10;&#10;Description automatically generated with low confidence">
            <a:extLst>
              <a:ext uri="{FF2B5EF4-FFF2-40B4-BE49-F238E27FC236}">
                <a16:creationId xmlns:a16="http://schemas.microsoft.com/office/drawing/2014/main" id="{BEADF3D1-AF55-4A3F-A80C-ED2649D9FBE8}"/>
              </a:ext>
            </a:extLst>
          </p:cNvPr>
          <p:cNvPicPr>
            <a:picLocks noChangeAspect="1"/>
          </p:cNvPicPr>
          <p:nvPr/>
        </p:nvPicPr>
        <p:blipFill rotWithShape="1">
          <a:blip r:embed="rId2"/>
          <a:srcRect t="12873" r="1" b="1787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A695BAD-7DBD-4069-BBD2-5B68F2548F49}"/>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1700"/>
              <a:t>Tutor example of a resilient person</a:t>
            </a:r>
            <a:br>
              <a:rPr lang="en-US" sz="1700"/>
            </a:br>
            <a:br>
              <a:rPr lang="en-US" sz="1700"/>
            </a:br>
            <a:r>
              <a:rPr lang="en-US" sz="1700"/>
              <a:t>Colonel Harland Sanders (founder of KFC)</a:t>
            </a:r>
            <a:br>
              <a:rPr lang="en-US" sz="1700"/>
            </a:br>
            <a:endParaRPr lang="en-US" sz="1700"/>
          </a:p>
        </p:txBody>
      </p:sp>
      <p:sp>
        <p:nvSpPr>
          <p:cNvPr id="6" name="Content Placeholder 5">
            <a:extLst>
              <a:ext uri="{FF2B5EF4-FFF2-40B4-BE49-F238E27FC236}">
                <a16:creationId xmlns:a16="http://schemas.microsoft.com/office/drawing/2014/main" id="{663E2F22-DF8E-41F8-8534-C02EAFEA7AD8}"/>
              </a:ext>
            </a:extLst>
          </p:cNvPr>
          <p:cNvSpPr>
            <a:spLocks noGrp="1"/>
          </p:cNvSpPr>
          <p:nvPr>
            <p:ph sz="half" idx="2"/>
          </p:nvPr>
        </p:nvSpPr>
        <p:spPr>
          <a:xfrm>
            <a:off x="448733" y="2160589"/>
            <a:ext cx="4662479" cy="4437435"/>
          </a:xfrm>
        </p:spPr>
        <p:txBody>
          <a:bodyPr vert="horz" lIns="91440" tIns="45720" rIns="91440" bIns="45720" rtlCol="0">
            <a:normAutofit/>
          </a:bodyPr>
          <a:lstStyle/>
          <a:p>
            <a:pPr>
              <a:lnSpc>
                <a:spcPct val="90000"/>
              </a:lnSpc>
            </a:pPr>
            <a:endParaRPr lang="en-US"/>
          </a:p>
          <a:p>
            <a:pPr>
              <a:lnSpc>
                <a:spcPct val="90000"/>
              </a:lnSpc>
            </a:pPr>
            <a:r>
              <a:rPr lang="en-US"/>
              <a:t>At 65 he was on social security and living off a small sum of monthly aid.</a:t>
            </a:r>
          </a:p>
          <a:p>
            <a:pPr>
              <a:lnSpc>
                <a:spcPct val="90000"/>
              </a:lnSpc>
            </a:pPr>
            <a:r>
              <a:rPr lang="en-US"/>
              <a:t>He tried to sell his recipe and chicken to restaurants across America without any success. </a:t>
            </a:r>
          </a:p>
          <a:p>
            <a:pPr>
              <a:lnSpc>
                <a:spcPct val="90000"/>
              </a:lnSpc>
            </a:pPr>
            <a:r>
              <a:rPr lang="en-US"/>
              <a:t>He had 1009 rejections before his proposal was accepted. </a:t>
            </a:r>
          </a:p>
          <a:p>
            <a:pPr>
              <a:lnSpc>
                <a:spcPct val="90000"/>
              </a:lnSpc>
            </a:pPr>
            <a:r>
              <a:rPr lang="en-US"/>
              <a:t>Despite setbacks, he continued to preserve, showed resilience and eventually succeeded. </a:t>
            </a:r>
            <a:endParaRPr lang="en-US" dirty="0"/>
          </a:p>
        </p:txBody>
      </p:sp>
      <p:cxnSp>
        <p:nvCxnSpPr>
          <p:cNvPr id="24" name="Straight Connector 2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334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D0570-47E4-8FA0-534F-688DD9A93921}"/>
              </a:ext>
            </a:extLst>
          </p:cNvPr>
          <p:cNvSpPr>
            <a:spLocks noGrp="1"/>
          </p:cNvSpPr>
          <p:nvPr>
            <p:ph type="title"/>
          </p:nvPr>
        </p:nvSpPr>
        <p:spPr/>
        <p:txBody>
          <a:bodyPr/>
          <a:lstStyle/>
          <a:p>
            <a:r>
              <a:rPr lang="en-GB" dirty="0"/>
              <a:t>Michael McKillop – Paralympian from NI</a:t>
            </a:r>
          </a:p>
        </p:txBody>
      </p:sp>
      <p:sp>
        <p:nvSpPr>
          <p:cNvPr id="3" name="Content Placeholder 2">
            <a:extLst>
              <a:ext uri="{FF2B5EF4-FFF2-40B4-BE49-F238E27FC236}">
                <a16:creationId xmlns:a16="http://schemas.microsoft.com/office/drawing/2014/main" id="{161B7D84-37F1-23A4-D0F3-4C207114C660}"/>
              </a:ext>
            </a:extLst>
          </p:cNvPr>
          <p:cNvSpPr>
            <a:spLocks noGrp="1"/>
          </p:cNvSpPr>
          <p:nvPr>
            <p:ph idx="1"/>
          </p:nvPr>
        </p:nvSpPr>
        <p:spPr>
          <a:xfrm>
            <a:off x="677334" y="1524001"/>
            <a:ext cx="8596668" cy="4517362"/>
          </a:xfrm>
        </p:spPr>
        <p:txBody>
          <a:bodyPr vert="horz" lIns="91440" tIns="45720" rIns="91440" bIns="45720" rtlCol="0" anchor="t">
            <a:noAutofit/>
          </a:bodyPr>
          <a:lstStyle/>
          <a:p>
            <a:r>
              <a:rPr lang="en-GB" sz="2000" dirty="0"/>
              <a:t>Not all examples have to be celebrities or international figures. </a:t>
            </a:r>
          </a:p>
          <a:p>
            <a:r>
              <a:rPr lang="en-GB" sz="2000" dirty="0"/>
              <a:t>Michael was diagnosed with Cerebral Palsy at age 2. </a:t>
            </a:r>
          </a:p>
          <a:p>
            <a:r>
              <a:rPr lang="en-GB" sz="2000" dirty="0"/>
              <a:t>However, Michael was a keen runner and started running at an early age. </a:t>
            </a:r>
          </a:p>
          <a:p>
            <a:r>
              <a:rPr lang="en-GB" sz="2000" dirty="0"/>
              <a:t>At age 15, he was diagnosed with Epilepsy. This meant his training had to be tailored or he could take a fit that would leave him bed bound for days. </a:t>
            </a:r>
          </a:p>
          <a:p>
            <a:r>
              <a:rPr lang="en-GB" sz="2000" dirty="0"/>
              <a:t>Before the 2016 Olympics, Michael was seriously affected by Mental Health issues. He stated that “Winning races made me forget about it for a bit, but then you would go back to your room and think, 'That's another high gone, where is the next one going to come from.' I was at breaking point. I couldn't go on; I was thinking about giving up on life”. </a:t>
            </a:r>
          </a:p>
        </p:txBody>
      </p:sp>
    </p:spTree>
    <p:extLst>
      <p:ext uri="{BB962C8B-B14F-4D97-AF65-F5344CB8AC3E}">
        <p14:creationId xmlns:p14="http://schemas.microsoft.com/office/powerpoint/2010/main" val="348762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539CB-0ED2-2DE5-F127-B2D3312FE3A1}"/>
              </a:ext>
            </a:extLst>
          </p:cNvPr>
          <p:cNvSpPr>
            <a:spLocks noGrp="1"/>
          </p:cNvSpPr>
          <p:nvPr>
            <p:ph idx="1"/>
          </p:nvPr>
        </p:nvSpPr>
        <p:spPr>
          <a:xfrm>
            <a:off x="677334" y="800101"/>
            <a:ext cx="8596668" cy="5241262"/>
          </a:xfrm>
        </p:spPr>
        <p:txBody>
          <a:bodyPr vert="horz" lIns="91440" tIns="45720" rIns="91440" bIns="45720" rtlCol="0" anchor="t">
            <a:normAutofit/>
          </a:bodyPr>
          <a:lstStyle/>
          <a:p>
            <a:r>
              <a:rPr lang="en-GB" sz="2000" dirty="0"/>
              <a:t>Michael stated that he “eventually got in touch with my GP and he put me in touch with a psychiatrist. I hid the letters from my parents. I would get them sent to my GP and he would organise another appointment with the psychiatrist. I broke it off with my wife, who was then my girlfriend, around that time. I pushed her away. I was selfish. She has since said that I should have told her, and we could have worked through it but someone with mental health issues doesn't think about it like that. I think athletes need to understand that it's okay to feel sad and down, but the most important thing is that you must reach out. You have to talk about it when not everything is rosy in the garden." (independent.ie, 09 Feb 2020)</a:t>
            </a:r>
          </a:p>
          <a:p>
            <a:r>
              <a:rPr lang="en-GB" sz="2000" dirty="0"/>
              <a:t>Despite the physical and mental adversity that Michael experienced, he won x4 Gold Olympic medals, x4 IPC World Championships, x2 European Championships, and a higher education degree.  </a:t>
            </a:r>
          </a:p>
        </p:txBody>
      </p:sp>
    </p:spTree>
    <p:extLst>
      <p:ext uri="{BB962C8B-B14F-4D97-AF65-F5344CB8AC3E}">
        <p14:creationId xmlns:p14="http://schemas.microsoft.com/office/powerpoint/2010/main" val="263890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Ireland's Michael McKillop announces retirement">
            <a:extLst>
              <a:ext uri="{FF2B5EF4-FFF2-40B4-BE49-F238E27FC236}">
                <a16:creationId xmlns:a16="http://schemas.microsoft.com/office/drawing/2014/main" id="{EDA49966-0A8A-A7EA-C387-4A28EB21F26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D547-BE29-4542-9A6B-90ABF39C9E5B}"/>
              </a:ext>
            </a:extLst>
          </p:cNvPr>
          <p:cNvSpPr>
            <a:spLocks noGrp="1"/>
          </p:cNvSpPr>
          <p:nvPr>
            <p:ph type="title"/>
          </p:nvPr>
        </p:nvSpPr>
        <p:spPr>
          <a:xfrm>
            <a:off x="5689134" y="419894"/>
            <a:ext cx="3737268" cy="1320800"/>
          </a:xfrm>
        </p:spPr>
        <p:txBody>
          <a:bodyPr>
            <a:normAutofit/>
          </a:bodyPr>
          <a:lstStyle/>
          <a:p>
            <a:r>
              <a:rPr lang="en-GB" dirty="0"/>
              <a:t>How to build resilience </a:t>
            </a:r>
          </a:p>
        </p:txBody>
      </p:sp>
      <p:sp>
        <p:nvSpPr>
          <p:cNvPr id="3" name="Content Placeholder 2">
            <a:extLst>
              <a:ext uri="{FF2B5EF4-FFF2-40B4-BE49-F238E27FC236}">
                <a16:creationId xmlns:a16="http://schemas.microsoft.com/office/drawing/2014/main" id="{9E37E050-F899-4954-8C3F-9932B5AA145A}"/>
              </a:ext>
            </a:extLst>
          </p:cNvPr>
          <p:cNvSpPr>
            <a:spLocks noGrp="1"/>
          </p:cNvSpPr>
          <p:nvPr>
            <p:ph idx="1"/>
          </p:nvPr>
        </p:nvSpPr>
        <p:spPr>
          <a:xfrm>
            <a:off x="5019063" y="1989139"/>
            <a:ext cx="5744187" cy="3880773"/>
          </a:xfrm>
        </p:spPr>
        <p:txBody>
          <a:bodyPr>
            <a:noAutofit/>
          </a:bodyPr>
          <a:lstStyle/>
          <a:p>
            <a:pPr>
              <a:lnSpc>
                <a:spcPct val="90000"/>
              </a:lnSpc>
            </a:pPr>
            <a:r>
              <a:rPr lang="en-GB" sz="2000" dirty="0"/>
              <a:t>There are various ways you can build resilience and learn how to better manage your emotions. </a:t>
            </a:r>
          </a:p>
          <a:p>
            <a:pPr>
              <a:lnSpc>
                <a:spcPct val="90000"/>
              </a:lnSpc>
            </a:pPr>
            <a:endParaRPr lang="en-GB" sz="2000" dirty="0"/>
          </a:p>
          <a:p>
            <a:pPr>
              <a:lnSpc>
                <a:spcPct val="90000"/>
              </a:lnSpc>
            </a:pPr>
            <a:r>
              <a:rPr lang="en-GB" sz="2000" dirty="0"/>
              <a:t>Editing your outlook and looking at the positive aspects of a situation rather than dwelling on negatives. This also promotes positive thinking and optimism. </a:t>
            </a:r>
          </a:p>
          <a:p>
            <a:pPr>
              <a:lnSpc>
                <a:spcPct val="90000"/>
              </a:lnSpc>
            </a:pPr>
            <a:endParaRPr lang="en-GB" sz="2000" dirty="0"/>
          </a:p>
          <a:p>
            <a:pPr>
              <a:lnSpc>
                <a:spcPct val="90000"/>
              </a:lnSpc>
            </a:pPr>
            <a:r>
              <a:rPr lang="en-GB" sz="2000" dirty="0"/>
              <a:t>Reach for support: keeping your stressors and emotions built up can create unnecessary hardship. However, sharing this with friends or family can make the situation more management. </a:t>
            </a:r>
          </a:p>
        </p:txBody>
      </p:sp>
      <p:pic>
        <p:nvPicPr>
          <p:cNvPr id="5" name="Picture 4" descr="Figures of houses in different position and sizes">
            <a:extLst>
              <a:ext uri="{FF2B5EF4-FFF2-40B4-BE49-F238E27FC236}">
                <a16:creationId xmlns:a16="http://schemas.microsoft.com/office/drawing/2014/main" id="{58A9D759-F94C-06AE-1567-5D8D570C2262}"/>
              </a:ext>
            </a:extLst>
          </p:cNvPr>
          <p:cNvPicPr>
            <a:picLocks noChangeAspect="1"/>
          </p:cNvPicPr>
          <p:nvPr/>
        </p:nvPicPr>
        <p:blipFill rotWithShape="1">
          <a:blip r:embed="rId2"/>
          <a:srcRect l="19128" r="3662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86015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C852B7-59E0-4F0D-90CA-A6D66133C78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7227E4-0A9B-4BE2-A02E-BF10B99AA6B8}">
  <ds:schemaRefs>
    <ds:schemaRef ds:uri="http://schemas.microsoft.com/sharepoint/v3/contenttype/forms"/>
  </ds:schemaRefs>
</ds:datastoreItem>
</file>

<file path=customXml/itemProps3.xml><?xml version="1.0" encoding="utf-8"?>
<ds:datastoreItem xmlns:ds="http://schemas.openxmlformats.org/officeDocument/2006/customXml" ds:itemID="{B390A534-0039-4B83-A7C8-B42ABDA4AA04}"/>
</file>

<file path=docProps/app.xml><?xml version="1.0" encoding="utf-8"?>
<Properties xmlns="http://schemas.openxmlformats.org/officeDocument/2006/extended-properties" xmlns:vt="http://schemas.openxmlformats.org/officeDocument/2006/docPropsVTypes">
  <Template>Facet</Template>
  <TotalTime>373</TotalTime>
  <Words>1162</Words>
  <Application>Microsoft Office PowerPoint</Application>
  <PresentationFormat>Widescreen</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Building resilence </vt:lpstr>
      <vt:lpstr>PowerPoint Presentation</vt:lpstr>
      <vt:lpstr>Importance of resilience </vt:lpstr>
      <vt:lpstr>Real world examples?</vt:lpstr>
      <vt:lpstr>Tutor example of a resilient person  Colonel Harland Sanders (founder of KFC) </vt:lpstr>
      <vt:lpstr>Michael McKillop – Paralympian from NI</vt:lpstr>
      <vt:lpstr>PowerPoint Presentation</vt:lpstr>
      <vt:lpstr>PowerPoint Presentation</vt:lpstr>
      <vt:lpstr>How to build resilience </vt:lpstr>
      <vt:lpstr>The 7 components that make up resilience </vt:lpstr>
      <vt:lpstr>PowerPoint Presentation</vt:lpstr>
      <vt:lpstr>How to build resilience </vt:lpstr>
      <vt:lpstr>Case study 1</vt:lpstr>
      <vt:lpstr>Case study 2</vt:lpstr>
      <vt:lpstr>Confidence, confidence and coping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Michial</cp:lastModifiedBy>
  <cp:revision>156</cp:revision>
  <dcterms:created xsi:type="dcterms:W3CDTF">2022-03-31T14:16:35Z</dcterms:created>
  <dcterms:modified xsi:type="dcterms:W3CDTF">2022-10-06T13:44:16Z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