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4"/>
  </p:notesMasterIdLst>
  <p:sldIdLst>
    <p:sldId id="257" r:id="rId5"/>
    <p:sldId id="259" r:id="rId6"/>
    <p:sldId id="268" r:id="rId7"/>
    <p:sldId id="298" r:id="rId8"/>
    <p:sldId id="272" r:id="rId9"/>
    <p:sldId id="266" r:id="rId10"/>
    <p:sldId id="267" r:id="rId11"/>
    <p:sldId id="271" r:id="rId12"/>
    <p:sldId id="260" r:id="rId13"/>
    <p:sldId id="261" r:id="rId14"/>
    <p:sldId id="262" r:id="rId15"/>
    <p:sldId id="263" r:id="rId16"/>
    <p:sldId id="264" r:id="rId17"/>
    <p:sldId id="265" r:id="rId18"/>
    <p:sldId id="273" r:id="rId19"/>
    <p:sldId id="274" r:id="rId20"/>
    <p:sldId id="275" r:id="rId21"/>
    <p:sldId id="276" r:id="rId22"/>
    <p:sldId id="277" r:id="rId23"/>
    <p:sldId id="278" r:id="rId24"/>
    <p:sldId id="279"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7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E3D61-7E7F-4772-892F-7DD7D922EC15}" v="17" dt="2022-10-06T13:32:1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6642" autoAdjust="0"/>
  </p:normalViewPr>
  <p:slideViewPr>
    <p:cSldViewPr snapToGrid="0">
      <p:cViewPr varScale="1">
        <p:scale>
          <a:sx n="44" d="100"/>
          <a:sy n="44" d="100"/>
        </p:scale>
        <p:origin x="1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28EE3D61-7E7F-4772-892F-7DD7D922EC15}"/>
    <pc:docChg chg="modSld">
      <pc:chgData name="Michial Dudley" userId="S::michial.dudley@boysandgirlsclubs.net::89ddba62-d651-40d7-8793-ffc5fc64fabd" providerId="AD" clId="Web-{28EE3D61-7E7F-4772-892F-7DD7D922EC15}" dt="2022-10-06T13:32:10.064" v="15" actId="20577"/>
      <pc:docMkLst>
        <pc:docMk/>
      </pc:docMkLst>
      <pc:sldChg chg="modSp">
        <pc:chgData name="Michial Dudley" userId="S::michial.dudley@boysandgirlsclubs.net::89ddba62-d651-40d7-8793-ffc5fc64fabd" providerId="AD" clId="Web-{28EE3D61-7E7F-4772-892F-7DD7D922EC15}" dt="2022-10-06T13:30:31.310" v="1" actId="20577"/>
        <pc:sldMkLst>
          <pc:docMk/>
          <pc:sldMk cId="3038372552" sldId="257"/>
        </pc:sldMkLst>
        <pc:spChg chg="mod">
          <ac:chgData name="Michial Dudley" userId="S::michial.dudley@boysandgirlsclubs.net::89ddba62-d651-40d7-8793-ffc5fc64fabd" providerId="AD" clId="Web-{28EE3D61-7E7F-4772-892F-7DD7D922EC15}" dt="2022-10-06T13:30:31.310" v="1" actId="20577"/>
          <ac:spMkLst>
            <pc:docMk/>
            <pc:sldMk cId="3038372552" sldId="257"/>
            <ac:spMk id="3" creationId="{00000000-0000-0000-0000-000000000000}"/>
          </ac:spMkLst>
        </pc:spChg>
      </pc:sldChg>
      <pc:sldChg chg="modSp">
        <pc:chgData name="Michial Dudley" userId="S::michial.dudley@boysandgirlsclubs.net::89ddba62-d651-40d7-8793-ffc5fc64fabd" providerId="AD" clId="Web-{28EE3D61-7E7F-4772-892F-7DD7D922EC15}" dt="2022-10-06T13:31:34.125" v="6" actId="20577"/>
        <pc:sldMkLst>
          <pc:docMk/>
          <pc:sldMk cId="2203782263" sldId="261"/>
        </pc:sldMkLst>
        <pc:spChg chg="mod">
          <ac:chgData name="Michial Dudley" userId="S::michial.dudley@boysandgirlsclubs.net::89ddba62-d651-40d7-8793-ffc5fc64fabd" providerId="AD" clId="Web-{28EE3D61-7E7F-4772-892F-7DD7D922EC15}" dt="2022-10-06T13:31:34.125" v="6" actId="20577"/>
          <ac:spMkLst>
            <pc:docMk/>
            <pc:sldMk cId="2203782263" sldId="261"/>
            <ac:spMk id="124" creationId="{00000000-0000-0000-0000-000000000000}"/>
          </ac:spMkLst>
        </pc:spChg>
      </pc:sldChg>
      <pc:sldChg chg="modSp">
        <pc:chgData name="Michial Dudley" userId="S::michial.dudley@boysandgirlsclubs.net::89ddba62-d651-40d7-8793-ffc5fc64fabd" providerId="AD" clId="Web-{28EE3D61-7E7F-4772-892F-7DD7D922EC15}" dt="2022-10-06T13:31:16.781" v="5" actId="20577"/>
        <pc:sldMkLst>
          <pc:docMk/>
          <pc:sldMk cId="3497044649" sldId="268"/>
        </pc:sldMkLst>
        <pc:spChg chg="mod">
          <ac:chgData name="Michial Dudley" userId="S::michial.dudley@boysandgirlsclubs.net::89ddba62-d651-40d7-8793-ffc5fc64fabd" providerId="AD" clId="Web-{28EE3D61-7E7F-4772-892F-7DD7D922EC15}" dt="2022-10-06T13:31:16.781" v="5" actId="20577"/>
          <ac:spMkLst>
            <pc:docMk/>
            <pc:sldMk cId="3497044649" sldId="268"/>
            <ac:spMk id="169" creationId="{00000000-0000-0000-0000-000000000000}"/>
          </ac:spMkLst>
        </pc:spChg>
      </pc:sldChg>
      <pc:sldChg chg="modSp">
        <pc:chgData name="Michial Dudley" userId="S::michial.dudley@boysandgirlsclubs.net::89ddba62-d651-40d7-8793-ffc5fc64fabd" providerId="AD" clId="Web-{28EE3D61-7E7F-4772-892F-7DD7D922EC15}" dt="2022-10-06T13:32:10.064" v="15" actId="20577"/>
        <pc:sldMkLst>
          <pc:docMk/>
          <pc:sldMk cId="1790209039" sldId="270"/>
        </pc:sldMkLst>
        <pc:spChg chg="mod">
          <ac:chgData name="Michial Dudley" userId="S::michial.dudley@boysandgirlsclubs.net::89ddba62-d651-40d7-8793-ffc5fc64fabd" providerId="AD" clId="Web-{28EE3D61-7E7F-4772-892F-7DD7D922EC15}" dt="2022-10-06T13:32:10.064" v="15" actId="20577"/>
          <ac:spMkLst>
            <pc:docMk/>
            <pc:sldMk cId="1790209039" sldId="270"/>
            <ac:spMk id="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6480E-8ED6-44A7-9150-330F2FDB77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688C3A-F6DA-4AED-A6A5-108C924F50CF}">
      <dgm:prSet/>
      <dgm:spPr/>
      <dgm:t>
        <a:bodyPr/>
        <a:lstStyle/>
        <a:p>
          <a:r>
            <a:rPr lang="en-GB" dirty="0"/>
            <a:t>Environmental factors such as noise, light, extreme temperatures or changes in your environment.</a:t>
          </a:r>
          <a:endParaRPr lang="en-US" dirty="0"/>
        </a:p>
      </dgm:t>
    </dgm:pt>
    <dgm:pt modelId="{BFE3147A-3A84-4F7B-81BB-37FBC1C61396}" type="parTrans" cxnId="{0C53169D-A4EB-4BFE-AA0D-9A8B7503FAE2}">
      <dgm:prSet/>
      <dgm:spPr/>
      <dgm:t>
        <a:bodyPr/>
        <a:lstStyle/>
        <a:p>
          <a:endParaRPr lang="en-US"/>
        </a:p>
      </dgm:t>
    </dgm:pt>
    <dgm:pt modelId="{14B2DB34-ADD0-4916-8EF6-A6011F9C9084}" type="sibTrans" cxnId="{0C53169D-A4EB-4BFE-AA0D-9A8B7503FAE2}">
      <dgm:prSet/>
      <dgm:spPr/>
      <dgm:t>
        <a:bodyPr/>
        <a:lstStyle/>
        <a:p>
          <a:endParaRPr lang="en-US"/>
        </a:p>
      </dgm:t>
    </dgm:pt>
    <dgm:pt modelId="{57CE8561-B314-40B8-8814-EC41B3EAAA9F}">
      <dgm:prSet/>
      <dgm:spPr/>
      <dgm:t>
        <a:bodyPr/>
        <a:lstStyle/>
        <a:p>
          <a:r>
            <a:rPr lang="en-GB" dirty="0"/>
            <a:t>Exercise: during the day can help you sleep but exercise just before you go to bed can prevent you from getting to sleep.</a:t>
          </a:r>
          <a:endParaRPr lang="en-US" dirty="0"/>
        </a:p>
      </dgm:t>
    </dgm:pt>
    <dgm:pt modelId="{D8C1C8BB-B82E-4BD3-B24B-260EDF45DC3C}" type="parTrans" cxnId="{B73AB6CB-575A-49E9-A0D1-1F7D2F77825A}">
      <dgm:prSet/>
      <dgm:spPr/>
      <dgm:t>
        <a:bodyPr/>
        <a:lstStyle/>
        <a:p>
          <a:endParaRPr lang="en-US"/>
        </a:p>
      </dgm:t>
    </dgm:pt>
    <dgm:pt modelId="{76DC6D8D-3F8F-4399-B8B8-1BC90BA6871B}" type="sibTrans" cxnId="{B73AB6CB-575A-49E9-A0D1-1F7D2F77825A}">
      <dgm:prSet/>
      <dgm:spPr/>
      <dgm:t>
        <a:bodyPr/>
        <a:lstStyle/>
        <a:p>
          <a:endParaRPr lang="en-US"/>
        </a:p>
      </dgm:t>
    </dgm:pt>
    <dgm:pt modelId="{CD64C690-CCD4-4B15-9CE8-25163852C671}">
      <dgm:prSet/>
      <dgm:spPr/>
      <dgm:t>
        <a:bodyPr/>
        <a:lstStyle/>
        <a:p>
          <a:r>
            <a:rPr lang="en-GB" dirty="0"/>
            <a:t>Drugs: many herbal supplements over the counter or prescription medication activate the brain and cause sleep disruption.</a:t>
          </a:r>
          <a:endParaRPr lang="en-US" dirty="0"/>
        </a:p>
      </dgm:t>
    </dgm:pt>
    <dgm:pt modelId="{2720450F-5E69-4F5F-B121-4596F1DBE2AD}" type="parTrans" cxnId="{604AFD64-386B-4094-9A1F-24E2D7D9E52F}">
      <dgm:prSet/>
      <dgm:spPr/>
      <dgm:t>
        <a:bodyPr/>
        <a:lstStyle/>
        <a:p>
          <a:endParaRPr lang="en-US"/>
        </a:p>
      </dgm:t>
    </dgm:pt>
    <dgm:pt modelId="{8629F250-026F-47E0-B1D8-B6C493070587}" type="sibTrans" cxnId="{604AFD64-386B-4094-9A1F-24E2D7D9E52F}">
      <dgm:prSet/>
      <dgm:spPr/>
      <dgm:t>
        <a:bodyPr/>
        <a:lstStyle/>
        <a:p>
          <a:endParaRPr lang="en-US"/>
        </a:p>
      </dgm:t>
    </dgm:pt>
    <dgm:pt modelId="{77E63324-0953-46E7-A3E9-5CE7CC797FBD}">
      <dgm:prSet/>
      <dgm:spPr/>
      <dgm:t>
        <a:bodyPr/>
        <a:lstStyle/>
        <a:p>
          <a:r>
            <a:rPr lang="en-GB" dirty="0"/>
            <a:t>Alcohol: induces light sleep but impairs the deeper and more restorative stages of sleep.</a:t>
          </a:r>
          <a:endParaRPr lang="en-US" dirty="0"/>
        </a:p>
      </dgm:t>
    </dgm:pt>
    <dgm:pt modelId="{BB7DEAEC-97EC-4AF7-9A82-03671D1AF4F6}" type="parTrans" cxnId="{42D89C61-A7E3-4829-9171-B07A91CC1A48}">
      <dgm:prSet/>
      <dgm:spPr/>
      <dgm:t>
        <a:bodyPr/>
        <a:lstStyle/>
        <a:p>
          <a:endParaRPr lang="en-US"/>
        </a:p>
      </dgm:t>
    </dgm:pt>
    <dgm:pt modelId="{08CDC41F-5344-456F-BDAC-3B133FF43A02}" type="sibTrans" cxnId="{42D89C61-A7E3-4829-9171-B07A91CC1A48}">
      <dgm:prSet/>
      <dgm:spPr/>
      <dgm:t>
        <a:bodyPr/>
        <a:lstStyle/>
        <a:p>
          <a:endParaRPr lang="en-US"/>
        </a:p>
      </dgm:t>
    </dgm:pt>
    <dgm:pt modelId="{4F7217A5-07FA-4360-A85B-3352E3D01C00}" type="pres">
      <dgm:prSet presAssocID="{00B6480E-8ED6-44A7-9150-330F2FDB7729}" presName="linear" presStyleCnt="0">
        <dgm:presLayoutVars>
          <dgm:animLvl val="lvl"/>
          <dgm:resizeHandles val="exact"/>
        </dgm:presLayoutVars>
      </dgm:prSet>
      <dgm:spPr/>
    </dgm:pt>
    <dgm:pt modelId="{16CDC967-F6B1-45F5-911B-2AFFD79564BC}" type="pres">
      <dgm:prSet presAssocID="{C2688C3A-F6DA-4AED-A6A5-108C924F50CF}" presName="parentText" presStyleLbl="node1" presStyleIdx="0" presStyleCnt="4">
        <dgm:presLayoutVars>
          <dgm:chMax val="0"/>
          <dgm:bulletEnabled val="1"/>
        </dgm:presLayoutVars>
      </dgm:prSet>
      <dgm:spPr/>
    </dgm:pt>
    <dgm:pt modelId="{FA62403C-A929-461C-94A6-CB296AC0B3E3}" type="pres">
      <dgm:prSet presAssocID="{14B2DB34-ADD0-4916-8EF6-A6011F9C9084}" presName="spacer" presStyleCnt="0"/>
      <dgm:spPr/>
    </dgm:pt>
    <dgm:pt modelId="{5AEBD12D-2A1F-4477-AD1B-999AE2A3E8DD}" type="pres">
      <dgm:prSet presAssocID="{57CE8561-B314-40B8-8814-EC41B3EAAA9F}" presName="parentText" presStyleLbl="node1" presStyleIdx="1" presStyleCnt="4">
        <dgm:presLayoutVars>
          <dgm:chMax val="0"/>
          <dgm:bulletEnabled val="1"/>
        </dgm:presLayoutVars>
      </dgm:prSet>
      <dgm:spPr/>
    </dgm:pt>
    <dgm:pt modelId="{03B783DB-0027-4B3B-814E-F36A66BC9463}" type="pres">
      <dgm:prSet presAssocID="{76DC6D8D-3F8F-4399-B8B8-1BC90BA6871B}" presName="spacer" presStyleCnt="0"/>
      <dgm:spPr/>
    </dgm:pt>
    <dgm:pt modelId="{4E9CAC5C-7A81-4A97-9CB9-B0AEB090E56C}" type="pres">
      <dgm:prSet presAssocID="{CD64C690-CCD4-4B15-9CE8-25163852C671}" presName="parentText" presStyleLbl="node1" presStyleIdx="2" presStyleCnt="4">
        <dgm:presLayoutVars>
          <dgm:chMax val="0"/>
          <dgm:bulletEnabled val="1"/>
        </dgm:presLayoutVars>
      </dgm:prSet>
      <dgm:spPr/>
    </dgm:pt>
    <dgm:pt modelId="{41BE0D2E-28BB-4403-A561-B8008182D4A4}" type="pres">
      <dgm:prSet presAssocID="{8629F250-026F-47E0-B1D8-B6C493070587}" presName="spacer" presStyleCnt="0"/>
      <dgm:spPr/>
    </dgm:pt>
    <dgm:pt modelId="{86799E44-D723-40E3-B966-1B6004FE74B8}" type="pres">
      <dgm:prSet presAssocID="{77E63324-0953-46E7-A3E9-5CE7CC797FBD}" presName="parentText" presStyleLbl="node1" presStyleIdx="3" presStyleCnt="4">
        <dgm:presLayoutVars>
          <dgm:chMax val="0"/>
          <dgm:bulletEnabled val="1"/>
        </dgm:presLayoutVars>
      </dgm:prSet>
      <dgm:spPr/>
    </dgm:pt>
  </dgm:ptLst>
  <dgm:cxnLst>
    <dgm:cxn modelId="{D486422F-7298-4F4C-801B-15DD80C96D2F}" type="presOf" srcId="{77E63324-0953-46E7-A3E9-5CE7CC797FBD}" destId="{86799E44-D723-40E3-B966-1B6004FE74B8}" srcOrd="0" destOrd="0" presId="urn:microsoft.com/office/officeart/2005/8/layout/vList2"/>
    <dgm:cxn modelId="{42D89C61-A7E3-4829-9171-B07A91CC1A48}" srcId="{00B6480E-8ED6-44A7-9150-330F2FDB7729}" destId="{77E63324-0953-46E7-A3E9-5CE7CC797FBD}" srcOrd="3" destOrd="0" parTransId="{BB7DEAEC-97EC-4AF7-9A82-03671D1AF4F6}" sibTransId="{08CDC41F-5344-456F-BDAC-3B133FF43A02}"/>
    <dgm:cxn modelId="{604AFD64-386B-4094-9A1F-24E2D7D9E52F}" srcId="{00B6480E-8ED6-44A7-9150-330F2FDB7729}" destId="{CD64C690-CCD4-4B15-9CE8-25163852C671}" srcOrd="2" destOrd="0" parTransId="{2720450F-5E69-4F5F-B121-4596F1DBE2AD}" sibTransId="{8629F250-026F-47E0-B1D8-B6C493070587}"/>
    <dgm:cxn modelId="{DE4E9C50-E5B8-474A-9A3B-16C4B60F37AD}" type="presOf" srcId="{C2688C3A-F6DA-4AED-A6A5-108C924F50CF}" destId="{16CDC967-F6B1-45F5-911B-2AFFD79564BC}" srcOrd="0" destOrd="0" presId="urn:microsoft.com/office/officeart/2005/8/layout/vList2"/>
    <dgm:cxn modelId="{0C53169D-A4EB-4BFE-AA0D-9A8B7503FAE2}" srcId="{00B6480E-8ED6-44A7-9150-330F2FDB7729}" destId="{C2688C3A-F6DA-4AED-A6A5-108C924F50CF}" srcOrd="0" destOrd="0" parTransId="{BFE3147A-3A84-4F7B-81BB-37FBC1C61396}" sibTransId="{14B2DB34-ADD0-4916-8EF6-A6011F9C9084}"/>
    <dgm:cxn modelId="{B73AB6CB-575A-49E9-A0D1-1F7D2F77825A}" srcId="{00B6480E-8ED6-44A7-9150-330F2FDB7729}" destId="{57CE8561-B314-40B8-8814-EC41B3EAAA9F}" srcOrd="1" destOrd="0" parTransId="{D8C1C8BB-B82E-4BD3-B24B-260EDF45DC3C}" sibTransId="{76DC6D8D-3F8F-4399-B8B8-1BC90BA6871B}"/>
    <dgm:cxn modelId="{451508D6-832B-47B6-8DD1-8F21B772BF29}" type="presOf" srcId="{CD64C690-CCD4-4B15-9CE8-25163852C671}" destId="{4E9CAC5C-7A81-4A97-9CB9-B0AEB090E56C}" srcOrd="0" destOrd="0" presId="urn:microsoft.com/office/officeart/2005/8/layout/vList2"/>
    <dgm:cxn modelId="{DB8DFFD8-609D-42A2-8EF0-16056C6E5C72}" type="presOf" srcId="{00B6480E-8ED6-44A7-9150-330F2FDB7729}" destId="{4F7217A5-07FA-4360-A85B-3352E3D01C00}" srcOrd="0" destOrd="0" presId="urn:microsoft.com/office/officeart/2005/8/layout/vList2"/>
    <dgm:cxn modelId="{5E39D0F0-6696-4E37-BF0A-1BD3AE76495E}" type="presOf" srcId="{57CE8561-B314-40B8-8814-EC41B3EAAA9F}" destId="{5AEBD12D-2A1F-4477-AD1B-999AE2A3E8DD}" srcOrd="0" destOrd="0" presId="urn:microsoft.com/office/officeart/2005/8/layout/vList2"/>
    <dgm:cxn modelId="{EC37B9AD-A604-4DDD-846B-804FB2BAD663}" type="presParOf" srcId="{4F7217A5-07FA-4360-A85B-3352E3D01C00}" destId="{16CDC967-F6B1-45F5-911B-2AFFD79564BC}" srcOrd="0" destOrd="0" presId="urn:microsoft.com/office/officeart/2005/8/layout/vList2"/>
    <dgm:cxn modelId="{C5379EBB-0093-4A30-AE04-433598F17876}" type="presParOf" srcId="{4F7217A5-07FA-4360-A85B-3352E3D01C00}" destId="{FA62403C-A929-461C-94A6-CB296AC0B3E3}" srcOrd="1" destOrd="0" presId="urn:microsoft.com/office/officeart/2005/8/layout/vList2"/>
    <dgm:cxn modelId="{7DA6D54F-AE71-4C68-8927-9B0313B0CA48}" type="presParOf" srcId="{4F7217A5-07FA-4360-A85B-3352E3D01C00}" destId="{5AEBD12D-2A1F-4477-AD1B-999AE2A3E8DD}" srcOrd="2" destOrd="0" presId="urn:microsoft.com/office/officeart/2005/8/layout/vList2"/>
    <dgm:cxn modelId="{BDF8D3F3-8236-4380-83E4-5CC73B63E4B7}" type="presParOf" srcId="{4F7217A5-07FA-4360-A85B-3352E3D01C00}" destId="{03B783DB-0027-4B3B-814E-F36A66BC9463}" srcOrd="3" destOrd="0" presId="urn:microsoft.com/office/officeart/2005/8/layout/vList2"/>
    <dgm:cxn modelId="{D39E4034-80B5-4333-9CAF-EC3477CC8791}" type="presParOf" srcId="{4F7217A5-07FA-4360-A85B-3352E3D01C00}" destId="{4E9CAC5C-7A81-4A97-9CB9-B0AEB090E56C}" srcOrd="4" destOrd="0" presId="urn:microsoft.com/office/officeart/2005/8/layout/vList2"/>
    <dgm:cxn modelId="{84C9EA6E-B464-47F1-BBC9-5EDE0FA471D3}" type="presParOf" srcId="{4F7217A5-07FA-4360-A85B-3352E3D01C00}" destId="{41BE0D2E-28BB-4403-A561-B8008182D4A4}" srcOrd="5" destOrd="0" presId="urn:microsoft.com/office/officeart/2005/8/layout/vList2"/>
    <dgm:cxn modelId="{9E5A17EB-16E1-4843-B692-5F9CF3BA0F48}" type="presParOf" srcId="{4F7217A5-07FA-4360-A85B-3352E3D01C00}" destId="{86799E44-D723-40E3-B966-1B6004FE74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06D6B-F90B-4143-BF14-5134660AFA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EFC071-264F-4258-AF87-9A8AB95FA153}">
      <dgm:prSet/>
      <dgm:spPr/>
      <dgm:t>
        <a:bodyPr/>
        <a:lstStyle/>
        <a:p>
          <a:r>
            <a:rPr lang="en-GB" dirty="0"/>
            <a:t>Discuss as a group what you think a good night’s sleep is and what it feels like when you have had one. For example, do you concentrate better at school with a good night’s sleep, or do you enjoy being active more when you have more energy?</a:t>
          </a:r>
          <a:endParaRPr lang="en-US" dirty="0"/>
        </a:p>
      </dgm:t>
    </dgm:pt>
    <dgm:pt modelId="{53C02225-4DFA-43E9-A5A0-B91C601881FE}" type="parTrans" cxnId="{0E917936-8563-4BBD-A53F-2C4F0342F26E}">
      <dgm:prSet/>
      <dgm:spPr/>
      <dgm:t>
        <a:bodyPr/>
        <a:lstStyle/>
        <a:p>
          <a:endParaRPr lang="en-US"/>
        </a:p>
      </dgm:t>
    </dgm:pt>
    <dgm:pt modelId="{5CCA52DA-4F9D-46E3-B059-3392CB44B35E}" type="sibTrans" cxnId="{0E917936-8563-4BBD-A53F-2C4F0342F26E}">
      <dgm:prSet/>
      <dgm:spPr/>
      <dgm:t>
        <a:bodyPr/>
        <a:lstStyle/>
        <a:p>
          <a:endParaRPr lang="en-US"/>
        </a:p>
      </dgm:t>
    </dgm:pt>
    <dgm:pt modelId="{6A43837F-6BC7-42E1-9DDB-4294854FC7FD}">
      <dgm:prSet/>
      <dgm:spPr/>
      <dgm:t>
        <a:bodyPr/>
        <a:lstStyle/>
        <a:p>
          <a:r>
            <a:rPr lang="en-GB"/>
            <a:t>When you have had a good sleep, what are the benefits you have experienced? </a:t>
          </a:r>
          <a:endParaRPr lang="en-US"/>
        </a:p>
      </dgm:t>
    </dgm:pt>
    <dgm:pt modelId="{AD089657-61E0-4699-B9DD-37506010761D}" type="parTrans" cxnId="{9EF88D5F-9C91-4A44-8893-6EB8049F9B24}">
      <dgm:prSet/>
      <dgm:spPr/>
      <dgm:t>
        <a:bodyPr/>
        <a:lstStyle/>
        <a:p>
          <a:endParaRPr lang="en-US"/>
        </a:p>
      </dgm:t>
    </dgm:pt>
    <dgm:pt modelId="{204749EE-8D54-4A1A-AE6C-C27D678B7E45}" type="sibTrans" cxnId="{9EF88D5F-9C91-4A44-8893-6EB8049F9B24}">
      <dgm:prSet/>
      <dgm:spPr/>
      <dgm:t>
        <a:bodyPr/>
        <a:lstStyle/>
        <a:p>
          <a:endParaRPr lang="en-US"/>
        </a:p>
      </dgm:t>
    </dgm:pt>
    <dgm:pt modelId="{9095FF2D-5262-4352-85A5-35865909F6EE}" type="pres">
      <dgm:prSet presAssocID="{E8506D6B-F90B-4143-BF14-5134660AFA02}" presName="root" presStyleCnt="0">
        <dgm:presLayoutVars>
          <dgm:dir/>
          <dgm:resizeHandles val="exact"/>
        </dgm:presLayoutVars>
      </dgm:prSet>
      <dgm:spPr/>
    </dgm:pt>
    <dgm:pt modelId="{8828FF7F-F8F7-45C4-9FDC-62FD3E1EBF3E}" type="pres">
      <dgm:prSet presAssocID="{04EFC071-264F-4258-AF87-9A8AB95FA153}" presName="compNode" presStyleCnt="0"/>
      <dgm:spPr/>
    </dgm:pt>
    <dgm:pt modelId="{A78885F5-3B48-4863-9376-57989E39EC67}" type="pres">
      <dgm:prSet presAssocID="{04EFC071-264F-4258-AF87-9A8AB95FA153}" presName="bgRect" presStyleLbl="bgShp" presStyleIdx="0" presStyleCnt="2"/>
      <dgm:spPr/>
    </dgm:pt>
    <dgm:pt modelId="{CF5DDBE0-55F9-48AD-AF95-9236A28B8FA6}" type="pres">
      <dgm:prSet presAssocID="{04EFC071-264F-4258-AF87-9A8AB95FA1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006DCB2A-B782-43D8-A15A-CB5D252DE9D1}" type="pres">
      <dgm:prSet presAssocID="{04EFC071-264F-4258-AF87-9A8AB95FA153}" presName="spaceRect" presStyleCnt="0"/>
      <dgm:spPr/>
    </dgm:pt>
    <dgm:pt modelId="{20648A7B-AFFC-45F9-A557-23336B0A47AA}" type="pres">
      <dgm:prSet presAssocID="{04EFC071-264F-4258-AF87-9A8AB95FA153}" presName="parTx" presStyleLbl="revTx" presStyleIdx="0" presStyleCnt="2">
        <dgm:presLayoutVars>
          <dgm:chMax val="0"/>
          <dgm:chPref val="0"/>
        </dgm:presLayoutVars>
      </dgm:prSet>
      <dgm:spPr/>
    </dgm:pt>
    <dgm:pt modelId="{4E3E0B9F-D0A5-4BF3-90E9-E11AD5B7AADA}" type="pres">
      <dgm:prSet presAssocID="{5CCA52DA-4F9D-46E3-B059-3392CB44B35E}" presName="sibTrans" presStyleCnt="0"/>
      <dgm:spPr/>
    </dgm:pt>
    <dgm:pt modelId="{50375573-5A07-4DE1-9EB0-B8C04BD6546A}" type="pres">
      <dgm:prSet presAssocID="{6A43837F-6BC7-42E1-9DDB-4294854FC7FD}" presName="compNode" presStyleCnt="0"/>
      <dgm:spPr/>
    </dgm:pt>
    <dgm:pt modelId="{704A0998-470D-4E8C-B272-95CBA423E642}" type="pres">
      <dgm:prSet presAssocID="{6A43837F-6BC7-42E1-9DDB-4294854FC7FD}" presName="bgRect" presStyleLbl="bgShp" presStyleIdx="1" presStyleCnt="2"/>
      <dgm:spPr/>
    </dgm:pt>
    <dgm:pt modelId="{8C1C0B76-19A1-4438-AA8F-38F16083892A}" type="pres">
      <dgm:prSet presAssocID="{6A43837F-6BC7-42E1-9DDB-4294854FC7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eep"/>
        </a:ext>
      </dgm:extLst>
    </dgm:pt>
    <dgm:pt modelId="{1E81BEA6-ABB1-4D1F-8AE0-0D6C89ED1F1D}" type="pres">
      <dgm:prSet presAssocID="{6A43837F-6BC7-42E1-9DDB-4294854FC7FD}" presName="spaceRect" presStyleCnt="0"/>
      <dgm:spPr/>
    </dgm:pt>
    <dgm:pt modelId="{32A695FD-080D-416D-A4FD-BF417C2AE581}" type="pres">
      <dgm:prSet presAssocID="{6A43837F-6BC7-42E1-9DDB-4294854FC7FD}" presName="parTx" presStyleLbl="revTx" presStyleIdx="1" presStyleCnt="2">
        <dgm:presLayoutVars>
          <dgm:chMax val="0"/>
          <dgm:chPref val="0"/>
        </dgm:presLayoutVars>
      </dgm:prSet>
      <dgm:spPr/>
    </dgm:pt>
  </dgm:ptLst>
  <dgm:cxnLst>
    <dgm:cxn modelId="{0E917936-8563-4BBD-A53F-2C4F0342F26E}" srcId="{E8506D6B-F90B-4143-BF14-5134660AFA02}" destId="{04EFC071-264F-4258-AF87-9A8AB95FA153}" srcOrd="0" destOrd="0" parTransId="{53C02225-4DFA-43E9-A5A0-B91C601881FE}" sibTransId="{5CCA52DA-4F9D-46E3-B059-3392CB44B35E}"/>
    <dgm:cxn modelId="{78F16A38-2BAB-4680-AB86-D1413A58F1B4}" type="presOf" srcId="{04EFC071-264F-4258-AF87-9A8AB95FA153}" destId="{20648A7B-AFFC-45F9-A557-23336B0A47AA}" srcOrd="0" destOrd="0" presId="urn:microsoft.com/office/officeart/2018/2/layout/IconVerticalSolidList"/>
    <dgm:cxn modelId="{9EF88D5F-9C91-4A44-8893-6EB8049F9B24}" srcId="{E8506D6B-F90B-4143-BF14-5134660AFA02}" destId="{6A43837F-6BC7-42E1-9DDB-4294854FC7FD}" srcOrd="1" destOrd="0" parTransId="{AD089657-61E0-4699-B9DD-37506010761D}" sibTransId="{204749EE-8D54-4A1A-AE6C-C27D678B7E45}"/>
    <dgm:cxn modelId="{BA53F0BE-1007-4A88-B474-44F5CD26F23E}" type="presOf" srcId="{E8506D6B-F90B-4143-BF14-5134660AFA02}" destId="{9095FF2D-5262-4352-85A5-35865909F6EE}" srcOrd="0" destOrd="0" presId="urn:microsoft.com/office/officeart/2018/2/layout/IconVerticalSolidList"/>
    <dgm:cxn modelId="{2E3C4AE2-8BB5-41AE-BB1A-C42FFB36A0E9}" type="presOf" srcId="{6A43837F-6BC7-42E1-9DDB-4294854FC7FD}" destId="{32A695FD-080D-416D-A4FD-BF417C2AE581}" srcOrd="0" destOrd="0" presId="urn:microsoft.com/office/officeart/2018/2/layout/IconVerticalSolidList"/>
    <dgm:cxn modelId="{2AB85FFD-FA19-4F4B-A5E1-2B7C627B560F}" type="presParOf" srcId="{9095FF2D-5262-4352-85A5-35865909F6EE}" destId="{8828FF7F-F8F7-45C4-9FDC-62FD3E1EBF3E}" srcOrd="0" destOrd="0" presId="urn:microsoft.com/office/officeart/2018/2/layout/IconVerticalSolidList"/>
    <dgm:cxn modelId="{AAF14CAE-A7AF-487F-9205-43F2E8D9A0EE}" type="presParOf" srcId="{8828FF7F-F8F7-45C4-9FDC-62FD3E1EBF3E}" destId="{A78885F5-3B48-4863-9376-57989E39EC67}" srcOrd="0" destOrd="0" presId="urn:microsoft.com/office/officeart/2018/2/layout/IconVerticalSolidList"/>
    <dgm:cxn modelId="{C54B9E3B-572C-416B-B5A0-F3B0C4E1E101}" type="presParOf" srcId="{8828FF7F-F8F7-45C4-9FDC-62FD3E1EBF3E}" destId="{CF5DDBE0-55F9-48AD-AF95-9236A28B8FA6}" srcOrd="1" destOrd="0" presId="urn:microsoft.com/office/officeart/2018/2/layout/IconVerticalSolidList"/>
    <dgm:cxn modelId="{4524FBBE-D362-4378-8065-BCE7513EEEAD}" type="presParOf" srcId="{8828FF7F-F8F7-45C4-9FDC-62FD3E1EBF3E}" destId="{006DCB2A-B782-43D8-A15A-CB5D252DE9D1}" srcOrd="2" destOrd="0" presId="urn:microsoft.com/office/officeart/2018/2/layout/IconVerticalSolidList"/>
    <dgm:cxn modelId="{99D3892C-9AB2-4B78-A384-0432F0CDD381}" type="presParOf" srcId="{8828FF7F-F8F7-45C4-9FDC-62FD3E1EBF3E}" destId="{20648A7B-AFFC-45F9-A557-23336B0A47AA}" srcOrd="3" destOrd="0" presId="urn:microsoft.com/office/officeart/2018/2/layout/IconVerticalSolidList"/>
    <dgm:cxn modelId="{EE75361F-F1D5-415F-823B-42A64A40A2CA}" type="presParOf" srcId="{9095FF2D-5262-4352-85A5-35865909F6EE}" destId="{4E3E0B9F-D0A5-4BF3-90E9-E11AD5B7AADA}" srcOrd="1" destOrd="0" presId="urn:microsoft.com/office/officeart/2018/2/layout/IconVerticalSolidList"/>
    <dgm:cxn modelId="{60C71041-ADF8-4D04-8A5A-3292F9DA9800}" type="presParOf" srcId="{9095FF2D-5262-4352-85A5-35865909F6EE}" destId="{50375573-5A07-4DE1-9EB0-B8C04BD6546A}" srcOrd="2" destOrd="0" presId="urn:microsoft.com/office/officeart/2018/2/layout/IconVerticalSolidList"/>
    <dgm:cxn modelId="{481D8252-B346-4808-AFB1-B94329AE6BF0}" type="presParOf" srcId="{50375573-5A07-4DE1-9EB0-B8C04BD6546A}" destId="{704A0998-470D-4E8C-B272-95CBA423E642}" srcOrd="0" destOrd="0" presId="urn:microsoft.com/office/officeart/2018/2/layout/IconVerticalSolidList"/>
    <dgm:cxn modelId="{7A78CDF4-9821-423C-A40A-7C24DE7153DA}" type="presParOf" srcId="{50375573-5A07-4DE1-9EB0-B8C04BD6546A}" destId="{8C1C0B76-19A1-4438-AA8F-38F16083892A}" srcOrd="1" destOrd="0" presId="urn:microsoft.com/office/officeart/2018/2/layout/IconVerticalSolidList"/>
    <dgm:cxn modelId="{6029A166-FC07-484C-B20C-6B3DEB6734FF}" type="presParOf" srcId="{50375573-5A07-4DE1-9EB0-B8C04BD6546A}" destId="{1E81BEA6-ABB1-4D1F-8AE0-0D6C89ED1F1D}" srcOrd="2" destOrd="0" presId="urn:microsoft.com/office/officeart/2018/2/layout/IconVerticalSolidList"/>
    <dgm:cxn modelId="{4B9B67AF-FBFD-4693-9CC1-7BCA9E32CFC4}" type="presParOf" srcId="{50375573-5A07-4DE1-9EB0-B8C04BD6546A}" destId="{32A695FD-080D-416D-A4FD-BF417C2AE5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65769-CAFA-40CC-BAD4-F7B40D5D2C5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D1D4DC-5B6D-4F44-99B4-B160E2A03922}">
      <dgm:prSet/>
      <dgm:spPr/>
      <dgm:t>
        <a:bodyPr/>
        <a:lstStyle/>
        <a:p>
          <a:r>
            <a:rPr lang="en-GB"/>
            <a:t>Growth and repair </a:t>
          </a:r>
          <a:endParaRPr lang="en-US"/>
        </a:p>
      </dgm:t>
    </dgm:pt>
    <dgm:pt modelId="{772E07E0-DB43-44BE-9620-81B0B5125F55}" type="parTrans" cxnId="{4521ECD3-EA8C-4359-83F8-336B3FF9C3A8}">
      <dgm:prSet/>
      <dgm:spPr/>
      <dgm:t>
        <a:bodyPr/>
        <a:lstStyle/>
        <a:p>
          <a:endParaRPr lang="en-US"/>
        </a:p>
      </dgm:t>
    </dgm:pt>
    <dgm:pt modelId="{C8FED606-E90B-444A-A946-ADC1AAA59ABE}" type="sibTrans" cxnId="{4521ECD3-EA8C-4359-83F8-336B3FF9C3A8}">
      <dgm:prSet/>
      <dgm:spPr/>
      <dgm:t>
        <a:bodyPr/>
        <a:lstStyle/>
        <a:p>
          <a:endParaRPr lang="en-US"/>
        </a:p>
      </dgm:t>
    </dgm:pt>
    <dgm:pt modelId="{23436A1E-3356-4EDB-85B5-C79AD06C1439}">
      <dgm:prSet/>
      <dgm:spPr/>
      <dgm:t>
        <a:bodyPr/>
        <a:lstStyle/>
        <a:p>
          <a:r>
            <a:rPr lang="en-GB"/>
            <a:t>Improved physical wellbeing</a:t>
          </a:r>
          <a:endParaRPr lang="en-US"/>
        </a:p>
      </dgm:t>
    </dgm:pt>
    <dgm:pt modelId="{68303DFA-66AE-485A-B7EB-FF56AE212575}" type="parTrans" cxnId="{DB20073E-6CEE-4DA7-92C6-94CCD15D2844}">
      <dgm:prSet/>
      <dgm:spPr/>
      <dgm:t>
        <a:bodyPr/>
        <a:lstStyle/>
        <a:p>
          <a:endParaRPr lang="en-US"/>
        </a:p>
      </dgm:t>
    </dgm:pt>
    <dgm:pt modelId="{68A7ADEE-401D-485E-85DB-7C3B0ACD6520}" type="sibTrans" cxnId="{DB20073E-6CEE-4DA7-92C6-94CCD15D2844}">
      <dgm:prSet/>
      <dgm:spPr/>
      <dgm:t>
        <a:bodyPr/>
        <a:lstStyle/>
        <a:p>
          <a:endParaRPr lang="en-US"/>
        </a:p>
      </dgm:t>
    </dgm:pt>
    <dgm:pt modelId="{B6297184-0462-4E9A-B1F2-53AA2A2B57F4}">
      <dgm:prSet/>
      <dgm:spPr/>
      <dgm:t>
        <a:bodyPr/>
        <a:lstStyle/>
        <a:p>
          <a:r>
            <a:rPr lang="en-GB"/>
            <a:t>Boosts mental wellbeing</a:t>
          </a:r>
          <a:endParaRPr lang="en-US"/>
        </a:p>
      </dgm:t>
    </dgm:pt>
    <dgm:pt modelId="{7A5BD30E-B7DB-4EC6-A57A-742B53502965}" type="parTrans" cxnId="{CDC1A1CC-A482-4D10-9A31-5B87FE18D73D}">
      <dgm:prSet/>
      <dgm:spPr/>
      <dgm:t>
        <a:bodyPr/>
        <a:lstStyle/>
        <a:p>
          <a:endParaRPr lang="en-US"/>
        </a:p>
      </dgm:t>
    </dgm:pt>
    <dgm:pt modelId="{1003F366-2286-4E7C-8D2F-FCDB5262E0D8}" type="sibTrans" cxnId="{CDC1A1CC-A482-4D10-9A31-5B87FE18D73D}">
      <dgm:prSet/>
      <dgm:spPr/>
      <dgm:t>
        <a:bodyPr/>
        <a:lstStyle/>
        <a:p>
          <a:endParaRPr lang="en-US"/>
        </a:p>
      </dgm:t>
    </dgm:pt>
    <dgm:pt modelId="{95B7575A-CFCC-4F78-8782-EDB7A2F47621}">
      <dgm:prSet/>
      <dgm:spPr/>
      <dgm:t>
        <a:bodyPr/>
        <a:lstStyle/>
        <a:p>
          <a:r>
            <a:rPr lang="en-GB"/>
            <a:t>Boosts the immune system</a:t>
          </a:r>
          <a:endParaRPr lang="en-US"/>
        </a:p>
      </dgm:t>
    </dgm:pt>
    <dgm:pt modelId="{18EAE0F1-172E-499A-BE33-83A239C9BFCC}" type="parTrans" cxnId="{E1D4E190-762C-4AA8-BB3F-BA4F6469EF2C}">
      <dgm:prSet/>
      <dgm:spPr/>
      <dgm:t>
        <a:bodyPr/>
        <a:lstStyle/>
        <a:p>
          <a:endParaRPr lang="en-US"/>
        </a:p>
      </dgm:t>
    </dgm:pt>
    <dgm:pt modelId="{1F75C6EB-AFB0-4B18-BC6B-92F71E267C6A}" type="sibTrans" cxnId="{E1D4E190-762C-4AA8-BB3F-BA4F6469EF2C}">
      <dgm:prSet/>
      <dgm:spPr/>
      <dgm:t>
        <a:bodyPr/>
        <a:lstStyle/>
        <a:p>
          <a:endParaRPr lang="en-US"/>
        </a:p>
      </dgm:t>
    </dgm:pt>
    <dgm:pt modelId="{ACB22D9D-6B21-428E-83C5-EC7E32048BCB}">
      <dgm:prSet/>
      <dgm:spPr/>
      <dgm:t>
        <a:bodyPr/>
        <a:lstStyle/>
        <a:p>
          <a:r>
            <a:rPr lang="en-GB"/>
            <a:t>Improved concentration for learning and memory </a:t>
          </a:r>
          <a:endParaRPr lang="en-US"/>
        </a:p>
      </dgm:t>
    </dgm:pt>
    <dgm:pt modelId="{C2CB970C-4881-4FDB-844C-55517A1DA2F2}" type="parTrans" cxnId="{A3D08D9A-B8CC-46A1-BD8D-04FF5D80B985}">
      <dgm:prSet/>
      <dgm:spPr/>
      <dgm:t>
        <a:bodyPr/>
        <a:lstStyle/>
        <a:p>
          <a:endParaRPr lang="en-US"/>
        </a:p>
      </dgm:t>
    </dgm:pt>
    <dgm:pt modelId="{5C2EDB1A-2A3F-4EE7-8C2B-698795DFF9BC}" type="sibTrans" cxnId="{A3D08D9A-B8CC-46A1-BD8D-04FF5D80B985}">
      <dgm:prSet/>
      <dgm:spPr/>
      <dgm:t>
        <a:bodyPr/>
        <a:lstStyle/>
        <a:p>
          <a:endParaRPr lang="en-US"/>
        </a:p>
      </dgm:t>
    </dgm:pt>
    <dgm:pt modelId="{E593C766-EA40-4AD8-93B2-670365C5518D}" type="pres">
      <dgm:prSet presAssocID="{2D865769-CAFA-40CC-BAD4-F7B40D5D2C55}" presName="root" presStyleCnt="0">
        <dgm:presLayoutVars>
          <dgm:dir/>
          <dgm:resizeHandles val="exact"/>
        </dgm:presLayoutVars>
      </dgm:prSet>
      <dgm:spPr/>
    </dgm:pt>
    <dgm:pt modelId="{23C63955-0915-44AB-8A1F-4D3A136395BC}" type="pres">
      <dgm:prSet presAssocID="{B3D1D4DC-5B6D-4F44-99B4-B160E2A03922}" presName="compNode" presStyleCnt="0"/>
      <dgm:spPr/>
    </dgm:pt>
    <dgm:pt modelId="{2A3215A8-7A6C-4DC0-B52F-31979B53A479}" type="pres">
      <dgm:prSet presAssocID="{B3D1D4DC-5B6D-4F44-99B4-B160E2A039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765B6958-1950-4C44-AA7A-38CB5A66A8EB}" type="pres">
      <dgm:prSet presAssocID="{B3D1D4DC-5B6D-4F44-99B4-B160E2A03922}" presName="spaceRect" presStyleCnt="0"/>
      <dgm:spPr/>
    </dgm:pt>
    <dgm:pt modelId="{FF2DB8CC-15BC-45C2-8A32-99150E05C554}" type="pres">
      <dgm:prSet presAssocID="{B3D1D4DC-5B6D-4F44-99B4-B160E2A03922}" presName="textRect" presStyleLbl="revTx" presStyleIdx="0" presStyleCnt="5">
        <dgm:presLayoutVars>
          <dgm:chMax val="1"/>
          <dgm:chPref val="1"/>
        </dgm:presLayoutVars>
      </dgm:prSet>
      <dgm:spPr/>
    </dgm:pt>
    <dgm:pt modelId="{11D53A93-0EF5-42C0-9F7E-CD6561B32F64}" type="pres">
      <dgm:prSet presAssocID="{C8FED606-E90B-444A-A946-ADC1AAA59ABE}" presName="sibTrans" presStyleCnt="0"/>
      <dgm:spPr/>
    </dgm:pt>
    <dgm:pt modelId="{F1EE85C4-FD56-467D-83C6-691AD8C52442}" type="pres">
      <dgm:prSet presAssocID="{23436A1E-3356-4EDB-85B5-C79AD06C1439}" presName="compNode" presStyleCnt="0"/>
      <dgm:spPr/>
    </dgm:pt>
    <dgm:pt modelId="{0500E1AA-0280-47EC-999F-558DCE83BA98}" type="pres">
      <dgm:prSet presAssocID="{23436A1E-3356-4EDB-85B5-C79AD06C143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5F4EE7BE-4FAC-48DA-B40C-54C89F51DC0F}" type="pres">
      <dgm:prSet presAssocID="{23436A1E-3356-4EDB-85B5-C79AD06C1439}" presName="spaceRect" presStyleCnt="0"/>
      <dgm:spPr/>
    </dgm:pt>
    <dgm:pt modelId="{A5A5E292-EE19-46CA-B6BB-074C68FFF0C1}" type="pres">
      <dgm:prSet presAssocID="{23436A1E-3356-4EDB-85B5-C79AD06C1439}" presName="textRect" presStyleLbl="revTx" presStyleIdx="1" presStyleCnt="5">
        <dgm:presLayoutVars>
          <dgm:chMax val="1"/>
          <dgm:chPref val="1"/>
        </dgm:presLayoutVars>
      </dgm:prSet>
      <dgm:spPr/>
    </dgm:pt>
    <dgm:pt modelId="{5CE50DF9-2416-4144-876E-4B4810460FEA}" type="pres">
      <dgm:prSet presAssocID="{68A7ADEE-401D-485E-85DB-7C3B0ACD6520}" presName="sibTrans" presStyleCnt="0"/>
      <dgm:spPr/>
    </dgm:pt>
    <dgm:pt modelId="{BA96FC44-7AE0-4292-826D-D8B909E32F02}" type="pres">
      <dgm:prSet presAssocID="{B6297184-0462-4E9A-B1F2-53AA2A2B57F4}" presName="compNode" presStyleCnt="0"/>
      <dgm:spPr/>
    </dgm:pt>
    <dgm:pt modelId="{F240167A-F5D2-4E25-B8E4-C9EB1F391FA0}" type="pres">
      <dgm:prSet presAssocID="{B6297184-0462-4E9A-B1F2-53AA2A2B57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F80CF44F-B36B-4A08-8813-8AF0B13E67CC}" type="pres">
      <dgm:prSet presAssocID="{B6297184-0462-4E9A-B1F2-53AA2A2B57F4}" presName="spaceRect" presStyleCnt="0"/>
      <dgm:spPr/>
    </dgm:pt>
    <dgm:pt modelId="{AD0032B7-DFA4-4A38-96A1-C274EDA50F4E}" type="pres">
      <dgm:prSet presAssocID="{B6297184-0462-4E9A-B1F2-53AA2A2B57F4}" presName="textRect" presStyleLbl="revTx" presStyleIdx="2" presStyleCnt="5">
        <dgm:presLayoutVars>
          <dgm:chMax val="1"/>
          <dgm:chPref val="1"/>
        </dgm:presLayoutVars>
      </dgm:prSet>
      <dgm:spPr/>
    </dgm:pt>
    <dgm:pt modelId="{9163251F-DE2E-4DBC-A89B-001E5EF12E47}" type="pres">
      <dgm:prSet presAssocID="{1003F366-2286-4E7C-8D2F-FCDB5262E0D8}" presName="sibTrans" presStyleCnt="0"/>
      <dgm:spPr/>
    </dgm:pt>
    <dgm:pt modelId="{55241504-242F-4D08-B7F7-5EF34FFE716C}" type="pres">
      <dgm:prSet presAssocID="{95B7575A-CFCC-4F78-8782-EDB7A2F47621}" presName="compNode" presStyleCnt="0"/>
      <dgm:spPr/>
    </dgm:pt>
    <dgm:pt modelId="{380627A6-5809-4757-957B-C6C0EDAD4068}" type="pres">
      <dgm:prSet presAssocID="{95B7575A-CFCC-4F78-8782-EDB7A2F476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NA"/>
        </a:ext>
      </dgm:extLst>
    </dgm:pt>
    <dgm:pt modelId="{085D0329-746A-4F17-92D2-AF6EA9D026DE}" type="pres">
      <dgm:prSet presAssocID="{95B7575A-CFCC-4F78-8782-EDB7A2F47621}" presName="spaceRect" presStyleCnt="0"/>
      <dgm:spPr/>
    </dgm:pt>
    <dgm:pt modelId="{923E5E87-7364-413A-95CF-3F3932A9170D}" type="pres">
      <dgm:prSet presAssocID="{95B7575A-CFCC-4F78-8782-EDB7A2F47621}" presName="textRect" presStyleLbl="revTx" presStyleIdx="3" presStyleCnt="5">
        <dgm:presLayoutVars>
          <dgm:chMax val="1"/>
          <dgm:chPref val="1"/>
        </dgm:presLayoutVars>
      </dgm:prSet>
      <dgm:spPr/>
    </dgm:pt>
    <dgm:pt modelId="{178D63B9-A3BD-4BF8-BD3F-7A00FF1C1DB2}" type="pres">
      <dgm:prSet presAssocID="{1F75C6EB-AFB0-4B18-BC6B-92F71E267C6A}" presName="sibTrans" presStyleCnt="0"/>
      <dgm:spPr/>
    </dgm:pt>
    <dgm:pt modelId="{189ED6F5-071B-46A1-B80B-05965AFEED37}" type="pres">
      <dgm:prSet presAssocID="{ACB22D9D-6B21-428E-83C5-EC7E32048BCB}" presName="compNode" presStyleCnt="0"/>
      <dgm:spPr/>
    </dgm:pt>
    <dgm:pt modelId="{D6698633-7554-43B2-8EDE-3EE372C4AD57}" type="pres">
      <dgm:prSet presAssocID="{ACB22D9D-6B21-428E-83C5-EC7E32048B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79C274A6-ACA0-4BFF-8BFA-E6CAA3EB9DF7}" type="pres">
      <dgm:prSet presAssocID="{ACB22D9D-6B21-428E-83C5-EC7E32048BCB}" presName="spaceRect" presStyleCnt="0"/>
      <dgm:spPr/>
    </dgm:pt>
    <dgm:pt modelId="{59D18CFE-F7DB-4F76-9C89-2B88067E0BE1}" type="pres">
      <dgm:prSet presAssocID="{ACB22D9D-6B21-428E-83C5-EC7E32048BCB}" presName="textRect" presStyleLbl="revTx" presStyleIdx="4" presStyleCnt="5">
        <dgm:presLayoutVars>
          <dgm:chMax val="1"/>
          <dgm:chPref val="1"/>
        </dgm:presLayoutVars>
      </dgm:prSet>
      <dgm:spPr/>
    </dgm:pt>
  </dgm:ptLst>
  <dgm:cxnLst>
    <dgm:cxn modelId="{A4841A27-0EC1-4165-BB16-8E16C528F5D3}" type="presOf" srcId="{B6297184-0462-4E9A-B1F2-53AA2A2B57F4}" destId="{AD0032B7-DFA4-4A38-96A1-C274EDA50F4E}" srcOrd="0" destOrd="0" presId="urn:microsoft.com/office/officeart/2018/2/layout/IconLabelList"/>
    <dgm:cxn modelId="{0BA59238-EA96-4C85-B676-5E670A6A1B95}" type="presOf" srcId="{2D865769-CAFA-40CC-BAD4-F7B40D5D2C55}" destId="{E593C766-EA40-4AD8-93B2-670365C5518D}" srcOrd="0" destOrd="0" presId="urn:microsoft.com/office/officeart/2018/2/layout/IconLabelList"/>
    <dgm:cxn modelId="{DB20073E-6CEE-4DA7-92C6-94CCD15D2844}" srcId="{2D865769-CAFA-40CC-BAD4-F7B40D5D2C55}" destId="{23436A1E-3356-4EDB-85B5-C79AD06C1439}" srcOrd="1" destOrd="0" parTransId="{68303DFA-66AE-485A-B7EB-FF56AE212575}" sibTransId="{68A7ADEE-401D-485E-85DB-7C3B0ACD6520}"/>
    <dgm:cxn modelId="{9C132968-34BD-484D-811D-220224E6F96A}" type="presOf" srcId="{B3D1D4DC-5B6D-4F44-99B4-B160E2A03922}" destId="{FF2DB8CC-15BC-45C2-8A32-99150E05C554}" srcOrd="0" destOrd="0" presId="urn:microsoft.com/office/officeart/2018/2/layout/IconLabelList"/>
    <dgm:cxn modelId="{FFC1054D-19FA-48E0-A4B5-7D9D74F8D062}" type="presOf" srcId="{95B7575A-CFCC-4F78-8782-EDB7A2F47621}" destId="{923E5E87-7364-413A-95CF-3F3932A9170D}" srcOrd="0" destOrd="0" presId="urn:microsoft.com/office/officeart/2018/2/layout/IconLabelList"/>
    <dgm:cxn modelId="{0B662B4E-C3C7-4373-AC90-C72AB6B073BE}" type="presOf" srcId="{ACB22D9D-6B21-428E-83C5-EC7E32048BCB}" destId="{59D18CFE-F7DB-4F76-9C89-2B88067E0BE1}" srcOrd="0" destOrd="0" presId="urn:microsoft.com/office/officeart/2018/2/layout/IconLabelList"/>
    <dgm:cxn modelId="{E1D4E190-762C-4AA8-BB3F-BA4F6469EF2C}" srcId="{2D865769-CAFA-40CC-BAD4-F7B40D5D2C55}" destId="{95B7575A-CFCC-4F78-8782-EDB7A2F47621}" srcOrd="3" destOrd="0" parTransId="{18EAE0F1-172E-499A-BE33-83A239C9BFCC}" sibTransId="{1F75C6EB-AFB0-4B18-BC6B-92F71E267C6A}"/>
    <dgm:cxn modelId="{A3D08D9A-B8CC-46A1-BD8D-04FF5D80B985}" srcId="{2D865769-CAFA-40CC-BAD4-F7B40D5D2C55}" destId="{ACB22D9D-6B21-428E-83C5-EC7E32048BCB}" srcOrd="4" destOrd="0" parTransId="{C2CB970C-4881-4FDB-844C-55517A1DA2F2}" sibTransId="{5C2EDB1A-2A3F-4EE7-8C2B-698795DFF9BC}"/>
    <dgm:cxn modelId="{4AACE2AA-97AC-4780-A6EB-B5F6A2D98650}" type="presOf" srcId="{23436A1E-3356-4EDB-85B5-C79AD06C1439}" destId="{A5A5E292-EE19-46CA-B6BB-074C68FFF0C1}" srcOrd="0" destOrd="0" presId="urn:microsoft.com/office/officeart/2018/2/layout/IconLabelList"/>
    <dgm:cxn modelId="{CDC1A1CC-A482-4D10-9A31-5B87FE18D73D}" srcId="{2D865769-CAFA-40CC-BAD4-F7B40D5D2C55}" destId="{B6297184-0462-4E9A-B1F2-53AA2A2B57F4}" srcOrd="2" destOrd="0" parTransId="{7A5BD30E-B7DB-4EC6-A57A-742B53502965}" sibTransId="{1003F366-2286-4E7C-8D2F-FCDB5262E0D8}"/>
    <dgm:cxn modelId="{4521ECD3-EA8C-4359-83F8-336B3FF9C3A8}" srcId="{2D865769-CAFA-40CC-BAD4-F7B40D5D2C55}" destId="{B3D1D4DC-5B6D-4F44-99B4-B160E2A03922}" srcOrd="0" destOrd="0" parTransId="{772E07E0-DB43-44BE-9620-81B0B5125F55}" sibTransId="{C8FED606-E90B-444A-A946-ADC1AAA59ABE}"/>
    <dgm:cxn modelId="{BA03D3FF-2A6F-479B-ADBB-A7E5B53DE787}" type="presParOf" srcId="{E593C766-EA40-4AD8-93B2-670365C5518D}" destId="{23C63955-0915-44AB-8A1F-4D3A136395BC}" srcOrd="0" destOrd="0" presId="urn:microsoft.com/office/officeart/2018/2/layout/IconLabelList"/>
    <dgm:cxn modelId="{D5571A8F-FE9F-4CA7-ABF2-5934A1DDCAF7}" type="presParOf" srcId="{23C63955-0915-44AB-8A1F-4D3A136395BC}" destId="{2A3215A8-7A6C-4DC0-B52F-31979B53A479}" srcOrd="0" destOrd="0" presId="urn:microsoft.com/office/officeart/2018/2/layout/IconLabelList"/>
    <dgm:cxn modelId="{67A70559-C6A2-4571-ADE9-9BBA885BBA36}" type="presParOf" srcId="{23C63955-0915-44AB-8A1F-4D3A136395BC}" destId="{765B6958-1950-4C44-AA7A-38CB5A66A8EB}" srcOrd="1" destOrd="0" presId="urn:microsoft.com/office/officeart/2018/2/layout/IconLabelList"/>
    <dgm:cxn modelId="{61527C6E-9A4F-4BBF-9FB9-AF882D9CE97F}" type="presParOf" srcId="{23C63955-0915-44AB-8A1F-4D3A136395BC}" destId="{FF2DB8CC-15BC-45C2-8A32-99150E05C554}" srcOrd="2" destOrd="0" presId="urn:microsoft.com/office/officeart/2018/2/layout/IconLabelList"/>
    <dgm:cxn modelId="{A5A461F3-8476-4255-9AFF-2B22C76F0740}" type="presParOf" srcId="{E593C766-EA40-4AD8-93B2-670365C5518D}" destId="{11D53A93-0EF5-42C0-9F7E-CD6561B32F64}" srcOrd="1" destOrd="0" presId="urn:microsoft.com/office/officeart/2018/2/layout/IconLabelList"/>
    <dgm:cxn modelId="{D063455F-7533-4D0B-83E9-26A48FB6788D}" type="presParOf" srcId="{E593C766-EA40-4AD8-93B2-670365C5518D}" destId="{F1EE85C4-FD56-467D-83C6-691AD8C52442}" srcOrd="2" destOrd="0" presId="urn:microsoft.com/office/officeart/2018/2/layout/IconLabelList"/>
    <dgm:cxn modelId="{4879A0A5-175C-4176-ACBE-5E28EDE52E9D}" type="presParOf" srcId="{F1EE85C4-FD56-467D-83C6-691AD8C52442}" destId="{0500E1AA-0280-47EC-999F-558DCE83BA98}" srcOrd="0" destOrd="0" presId="urn:microsoft.com/office/officeart/2018/2/layout/IconLabelList"/>
    <dgm:cxn modelId="{D9DF5981-62CC-4799-AC9C-2AC05E746009}" type="presParOf" srcId="{F1EE85C4-FD56-467D-83C6-691AD8C52442}" destId="{5F4EE7BE-4FAC-48DA-B40C-54C89F51DC0F}" srcOrd="1" destOrd="0" presId="urn:microsoft.com/office/officeart/2018/2/layout/IconLabelList"/>
    <dgm:cxn modelId="{914418BA-AE36-4F66-9D99-270C692BD368}" type="presParOf" srcId="{F1EE85C4-FD56-467D-83C6-691AD8C52442}" destId="{A5A5E292-EE19-46CA-B6BB-074C68FFF0C1}" srcOrd="2" destOrd="0" presId="urn:microsoft.com/office/officeart/2018/2/layout/IconLabelList"/>
    <dgm:cxn modelId="{53315EED-6739-4899-AA73-CF51AF6961EA}" type="presParOf" srcId="{E593C766-EA40-4AD8-93B2-670365C5518D}" destId="{5CE50DF9-2416-4144-876E-4B4810460FEA}" srcOrd="3" destOrd="0" presId="urn:microsoft.com/office/officeart/2018/2/layout/IconLabelList"/>
    <dgm:cxn modelId="{0E977499-4D5B-40F5-9868-6A62E8F0F082}" type="presParOf" srcId="{E593C766-EA40-4AD8-93B2-670365C5518D}" destId="{BA96FC44-7AE0-4292-826D-D8B909E32F02}" srcOrd="4" destOrd="0" presId="urn:microsoft.com/office/officeart/2018/2/layout/IconLabelList"/>
    <dgm:cxn modelId="{3CD8DB93-4B7B-4C3A-9258-5B660732A8E7}" type="presParOf" srcId="{BA96FC44-7AE0-4292-826D-D8B909E32F02}" destId="{F240167A-F5D2-4E25-B8E4-C9EB1F391FA0}" srcOrd="0" destOrd="0" presId="urn:microsoft.com/office/officeart/2018/2/layout/IconLabelList"/>
    <dgm:cxn modelId="{4E61EB67-0C28-44B6-B283-EC35552723F2}" type="presParOf" srcId="{BA96FC44-7AE0-4292-826D-D8B909E32F02}" destId="{F80CF44F-B36B-4A08-8813-8AF0B13E67CC}" srcOrd="1" destOrd="0" presId="urn:microsoft.com/office/officeart/2018/2/layout/IconLabelList"/>
    <dgm:cxn modelId="{B0D2F9CB-6629-4261-B033-62183F1E09E3}" type="presParOf" srcId="{BA96FC44-7AE0-4292-826D-D8B909E32F02}" destId="{AD0032B7-DFA4-4A38-96A1-C274EDA50F4E}" srcOrd="2" destOrd="0" presId="urn:microsoft.com/office/officeart/2018/2/layout/IconLabelList"/>
    <dgm:cxn modelId="{C887C6D8-8BB8-4B19-BFF1-D012C20FBA49}" type="presParOf" srcId="{E593C766-EA40-4AD8-93B2-670365C5518D}" destId="{9163251F-DE2E-4DBC-A89B-001E5EF12E47}" srcOrd="5" destOrd="0" presId="urn:microsoft.com/office/officeart/2018/2/layout/IconLabelList"/>
    <dgm:cxn modelId="{A685C782-F4FC-4664-A58B-4A76915C875C}" type="presParOf" srcId="{E593C766-EA40-4AD8-93B2-670365C5518D}" destId="{55241504-242F-4D08-B7F7-5EF34FFE716C}" srcOrd="6" destOrd="0" presId="urn:microsoft.com/office/officeart/2018/2/layout/IconLabelList"/>
    <dgm:cxn modelId="{1D9450CA-036D-4DC1-BA77-D2928D93F6CF}" type="presParOf" srcId="{55241504-242F-4D08-B7F7-5EF34FFE716C}" destId="{380627A6-5809-4757-957B-C6C0EDAD4068}" srcOrd="0" destOrd="0" presId="urn:microsoft.com/office/officeart/2018/2/layout/IconLabelList"/>
    <dgm:cxn modelId="{44BD03B4-579B-404C-970C-7FC7F4FA69AF}" type="presParOf" srcId="{55241504-242F-4D08-B7F7-5EF34FFE716C}" destId="{085D0329-746A-4F17-92D2-AF6EA9D026DE}" srcOrd="1" destOrd="0" presId="urn:microsoft.com/office/officeart/2018/2/layout/IconLabelList"/>
    <dgm:cxn modelId="{89099E43-486F-48FB-B523-86E6683D73B1}" type="presParOf" srcId="{55241504-242F-4D08-B7F7-5EF34FFE716C}" destId="{923E5E87-7364-413A-95CF-3F3932A9170D}" srcOrd="2" destOrd="0" presId="urn:microsoft.com/office/officeart/2018/2/layout/IconLabelList"/>
    <dgm:cxn modelId="{0629A281-3381-43D6-BD0E-F9BF94AE99CF}" type="presParOf" srcId="{E593C766-EA40-4AD8-93B2-670365C5518D}" destId="{178D63B9-A3BD-4BF8-BD3F-7A00FF1C1DB2}" srcOrd="7" destOrd="0" presId="urn:microsoft.com/office/officeart/2018/2/layout/IconLabelList"/>
    <dgm:cxn modelId="{C72EE02F-1019-4BE2-A0CC-8C609EFBF136}" type="presParOf" srcId="{E593C766-EA40-4AD8-93B2-670365C5518D}" destId="{189ED6F5-071B-46A1-B80B-05965AFEED37}" srcOrd="8" destOrd="0" presId="urn:microsoft.com/office/officeart/2018/2/layout/IconLabelList"/>
    <dgm:cxn modelId="{588F5223-2416-4339-94A4-673018291DD3}" type="presParOf" srcId="{189ED6F5-071B-46A1-B80B-05965AFEED37}" destId="{D6698633-7554-43B2-8EDE-3EE372C4AD57}" srcOrd="0" destOrd="0" presId="urn:microsoft.com/office/officeart/2018/2/layout/IconLabelList"/>
    <dgm:cxn modelId="{ACF57133-A5E6-4EDA-B735-09A77C106790}" type="presParOf" srcId="{189ED6F5-071B-46A1-B80B-05965AFEED37}" destId="{79C274A6-ACA0-4BFF-8BFA-E6CAA3EB9DF7}" srcOrd="1" destOrd="0" presId="urn:microsoft.com/office/officeart/2018/2/layout/IconLabelList"/>
    <dgm:cxn modelId="{09398EB5-582A-45F6-A34D-637B74C2C791}" type="presParOf" srcId="{189ED6F5-071B-46A1-B80B-05965AFEED37}" destId="{59D18CFE-F7DB-4F76-9C89-2B88067E0BE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DC967-F6B1-45F5-911B-2AFFD79564BC}">
      <dsp:nvSpPr>
        <dsp:cNvPr id="0" name=""/>
        <dsp:cNvSpPr/>
      </dsp:nvSpPr>
      <dsp:spPr>
        <a:xfrm>
          <a:off x="0" y="146506"/>
          <a:ext cx="8596668" cy="849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Environmental factors such as noise, light, extreme temperatures or changes in your environment.</a:t>
          </a:r>
          <a:endParaRPr lang="en-US" sz="2200" kern="1200" dirty="0"/>
        </a:p>
      </dsp:txBody>
      <dsp:txXfrm>
        <a:off x="41465" y="187971"/>
        <a:ext cx="8513738" cy="766490"/>
      </dsp:txXfrm>
    </dsp:sp>
    <dsp:sp modelId="{5AEBD12D-2A1F-4477-AD1B-999AE2A3E8DD}">
      <dsp:nvSpPr>
        <dsp:cNvPr id="0" name=""/>
        <dsp:cNvSpPr/>
      </dsp:nvSpPr>
      <dsp:spPr>
        <a:xfrm>
          <a:off x="0" y="1059286"/>
          <a:ext cx="8596668" cy="849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Exercise: during the day can help you sleep but exercise just before you go to bed can prevent you from getting to sleep.</a:t>
          </a:r>
          <a:endParaRPr lang="en-US" sz="2200" kern="1200" dirty="0"/>
        </a:p>
      </dsp:txBody>
      <dsp:txXfrm>
        <a:off x="41465" y="1100751"/>
        <a:ext cx="8513738" cy="766490"/>
      </dsp:txXfrm>
    </dsp:sp>
    <dsp:sp modelId="{4E9CAC5C-7A81-4A97-9CB9-B0AEB090E56C}">
      <dsp:nvSpPr>
        <dsp:cNvPr id="0" name=""/>
        <dsp:cNvSpPr/>
      </dsp:nvSpPr>
      <dsp:spPr>
        <a:xfrm>
          <a:off x="0" y="1972066"/>
          <a:ext cx="8596668" cy="849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Drugs: many herbal supplements over the counter or prescription medication activate the brain and cause sleep disruption.</a:t>
          </a:r>
          <a:endParaRPr lang="en-US" sz="2200" kern="1200" dirty="0"/>
        </a:p>
      </dsp:txBody>
      <dsp:txXfrm>
        <a:off x="41465" y="2013531"/>
        <a:ext cx="8513738" cy="766490"/>
      </dsp:txXfrm>
    </dsp:sp>
    <dsp:sp modelId="{86799E44-D723-40E3-B966-1B6004FE74B8}">
      <dsp:nvSpPr>
        <dsp:cNvPr id="0" name=""/>
        <dsp:cNvSpPr/>
      </dsp:nvSpPr>
      <dsp:spPr>
        <a:xfrm>
          <a:off x="0" y="2884846"/>
          <a:ext cx="8596668" cy="849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Alcohol: induces light sleep but impairs the deeper and more restorative stages of sleep.</a:t>
          </a:r>
          <a:endParaRPr lang="en-US" sz="2200" kern="1200" dirty="0"/>
        </a:p>
      </dsp:txBody>
      <dsp:txXfrm>
        <a:off x="41465" y="2926311"/>
        <a:ext cx="8513738" cy="76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885F5-3B48-4863-9376-57989E39EC67}">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DDBE0-55F9-48AD-AF95-9236A28B8FA6}">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648A7B-AFFC-45F9-A557-23336B0A47AA}">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GB" sz="1800" kern="1200" dirty="0"/>
            <a:t>Discuss as a group what you think a good night’s sleep is and what it feels like when you have had one. For example, do you concentrate better at school with a good night’s sleep, or do you enjoy being active more when you have more energy?</a:t>
          </a:r>
          <a:endParaRPr lang="en-US" sz="1800" kern="1200" dirty="0"/>
        </a:p>
      </dsp:txBody>
      <dsp:txXfrm>
        <a:off x="1418391" y="665190"/>
        <a:ext cx="8199741" cy="1228044"/>
      </dsp:txXfrm>
    </dsp:sp>
    <dsp:sp modelId="{704A0998-470D-4E8C-B272-95CBA423E642}">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C0B76-19A1-4438-AA8F-38F16083892A}">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A695FD-080D-416D-A4FD-BF417C2AE581}">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GB" sz="1800" kern="1200"/>
            <a:t>When you have had a good sleep, what are the benefits you have experienced? </a:t>
          </a:r>
          <a:endParaRPr lang="en-US" sz="1800" kern="1200"/>
        </a:p>
      </dsp:txBody>
      <dsp:txXfrm>
        <a:off x="1418391" y="2200246"/>
        <a:ext cx="8199741" cy="1228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215A8-7A6C-4DC0-B52F-31979B53A479}">
      <dsp:nvSpPr>
        <dsp:cNvPr id="0" name=""/>
        <dsp:cNvSpPr/>
      </dsp:nvSpPr>
      <dsp:spPr>
        <a:xfrm>
          <a:off x="1378939" y="155333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2DB8CC-15BC-45C2-8A32-99150E05C554}">
      <dsp:nvSpPr>
        <dsp:cNvPr id="0" name=""/>
        <dsp:cNvSpPr/>
      </dsp:nvSpPr>
      <dsp:spPr>
        <a:xfrm>
          <a:off x="883939" y="26592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Growth and repair </a:t>
          </a:r>
          <a:endParaRPr lang="en-US" sz="1400" kern="1200"/>
        </a:p>
      </dsp:txBody>
      <dsp:txXfrm>
        <a:off x="883939" y="2659290"/>
        <a:ext cx="1800000" cy="720000"/>
      </dsp:txXfrm>
    </dsp:sp>
    <dsp:sp modelId="{0500E1AA-0280-47EC-999F-558DCE83BA98}">
      <dsp:nvSpPr>
        <dsp:cNvPr id="0" name=""/>
        <dsp:cNvSpPr/>
      </dsp:nvSpPr>
      <dsp:spPr>
        <a:xfrm>
          <a:off x="3493939" y="155333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A5E292-EE19-46CA-B6BB-074C68FFF0C1}">
      <dsp:nvSpPr>
        <dsp:cNvPr id="0" name=""/>
        <dsp:cNvSpPr/>
      </dsp:nvSpPr>
      <dsp:spPr>
        <a:xfrm>
          <a:off x="2998939" y="26592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Improved physical wellbeing</a:t>
          </a:r>
          <a:endParaRPr lang="en-US" sz="1400" kern="1200"/>
        </a:p>
      </dsp:txBody>
      <dsp:txXfrm>
        <a:off x="2998939" y="2659290"/>
        <a:ext cx="1800000" cy="720000"/>
      </dsp:txXfrm>
    </dsp:sp>
    <dsp:sp modelId="{F240167A-F5D2-4E25-B8E4-C9EB1F391FA0}">
      <dsp:nvSpPr>
        <dsp:cNvPr id="0" name=""/>
        <dsp:cNvSpPr/>
      </dsp:nvSpPr>
      <dsp:spPr>
        <a:xfrm>
          <a:off x="5608939" y="155333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0032B7-DFA4-4A38-96A1-C274EDA50F4E}">
      <dsp:nvSpPr>
        <dsp:cNvPr id="0" name=""/>
        <dsp:cNvSpPr/>
      </dsp:nvSpPr>
      <dsp:spPr>
        <a:xfrm>
          <a:off x="5113939" y="26592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Boosts mental wellbeing</a:t>
          </a:r>
          <a:endParaRPr lang="en-US" sz="1400" kern="1200"/>
        </a:p>
      </dsp:txBody>
      <dsp:txXfrm>
        <a:off x="5113939" y="2659290"/>
        <a:ext cx="1800000" cy="720000"/>
      </dsp:txXfrm>
    </dsp:sp>
    <dsp:sp modelId="{380627A6-5809-4757-957B-C6C0EDAD4068}">
      <dsp:nvSpPr>
        <dsp:cNvPr id="0" name=""/>
        <dsp:cNvSpPr/>
      </dsp:nvSpPr>
      <dsp:spPr>
        <a:xfrm>
          <a:off x="7723939" y="155333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3E5E87-7364-413A-95CF-3F3932A9170D}">
      <dsp:nvSpPr>
        <dsp:cNvPr id="0" name=""/>
        <dsp:cNvSpPr/>
      </dsp:nvSpPr>
      <dsp:spPr>
        <a:xfrm>
          <a:off x="7228939" y="26592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Boosts the immune system</a:t>
          </a:r>
          <a:endParaRPr lang="en-US" sz="1400" kern="1200"/>
        </a:p>
      </dsp:txBody>
      <dsp:txXfrm>
        <a:off x="7228939" y="2659290"/>
        <a:ext cx="1800000" cy="720000"/>
      </dsp:txXfrm>
    </dsp:sp>
    <dsp:sp modelId="{D6698633-7554-43B2-8EDE-3EE372C4AD57}">
      <dsp:nvSpPr>
        <dsp:cNvPr id="0" name=""/>
        <dsp:cNvSpPr/>
      </dsp:nvSpPr>
      <dsp:spPr>
        <a:xfrm>
          <a:off x="9838939" y="155333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D18CFE-F7DB-4F76-9C89-2B88067E0BE1}">
      <dsp:nvSpPr>
        <dsp:cNvPr id="0" name=""/>
        <dsp:cNvSpPr/>
      </dsp:nvSpPr>
      <dsp:spPr>
        <a:xfrm>
          <a:off x="9343939" y="26592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Improved concentration for learning and memory </a:t>
          </a:r>
          <a:endParaRPr lang="en-US" sz="1400" kern="1200"/>
        </a:p>
      </dsp:txBody>
      <dsp:txXfrm>
        <a:off x="9343939" y="265929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952B7-BEF3-4D35-A992-FA57C4B57BAD}"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8CB73-2C38-49B5-9236-E4E6432647DA}" type="slidenum">
              <a:rPr lang="en-GB" smtClean="0"/>
              <a:t>‹#›</a:t>
            </a:fld>
            <a:endParaRPr lang="en-GB"/>
          </a:p>
        </p:txBody>
      </p:sp>
    </p:spTree>
    <p:extLst>
      <p:ext uri="{BB962C8B-B14F-4D97-AF65-F5344CB8AC3E}">
        <p14:creationId xmlns:p14="http://schemas.microsoft.com/office/powerpoint/2010/main" val="13786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73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7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28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stands in the middle of the room – one wall = true,</a:t>
            </a:r>
            <a:r>
              <a:rPr lang="en-GB" baseline="0" dirty="0"/>
              <a:t> other wall = false. Pose each statement to the young people – depending on if they think the statement is true or false, move to that wall.</a:t>
            </a:r>
            <a:endParaRPr lang="en-GB" dirty="0"/>
          </a:p>
        </p:txBody>
      </p:sp>
      <p:sp>
        <p:nvSpPr>
          <p:cNvPr id="4" name="Slide Number Placeholder 3"/>
          <p:cNvSpPr>
            <a:spLocks noGrp="1"/>
          </p:cNvSpPr>
          <p:nvPr>
            <p:ph type="sldNum" sz="quarter" idx="10"/>
          </p:nvPr>
        </p:nvSpPr>
        <p:spPr/>
        <p:txBody>
          <a:bodyPr/>
          <a:lstStyle/>
          <a:p>
            <a:fld id="{DF08CB73-2C38-49B5-9236-E4E6432647DA}" type="slidenum">
              <a:rPr lang="en-GB" smtClean="0"/>
              <a:t>15</a:t>
            </a:fld>
            <a:endParaRPr lang="en-GB"/>
          </a:p>
        </p:txBody>
      </p:sp>
    </p:spTree>
    <p:extLst>
      <p:ext uri="{BB962C8B-B14F-4D97-AF65-F5344CB8AC3E}">
        <p14:creationId xmlns:p14="http://schemas.microsoft.com/office/powerpoint/2010/main" val="3074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44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08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07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them to think about the type of bed they have for example, a single or double bed. How dark or quiet the room is and what they do before bedtime. </a:t>
            </a:r>
          </a:p>
        </p:txBody>
      </p:sp>
      <p:sp>
        <p:nvSpPr>
          <p:cNvPr id="4" name="Slide Number Placeholder 3"/>
          <p:cNvSpPr>
            <a:spLocks noGrp="1"/>
          </p:cNvSpPr>
          <p:nvPr>
            <p:ph type="sldNum" sz="quarter" idx="10"/>
          </p:nvPr>
        </p:nvSpPr>
        <p:spPr/>
        <p:txBody>
          <a:bodyPr/>
          <a:lstStyle/>
          <a:p>
            <a:fld id="{DF08CB73-2C38-49B5-9236-E4E6432647DA}" type="slidenum">
              <a:rPr lang="en-GB" smtClean="0"/>
              <a:t>8</a:t>
            </a:fld>
            <a:endParaRPr lang="en-GB"/>
          </a:p>
        </p:txBody>
      </p:sp>
    </p:spTree>
    <p:extLst>
      <p:ext uri="{BB962C8B-B14F-4D97-AF65-F5344CB8AC3E}">
        <p14:creationId xmlns:p14="http://schemas.microsoft.com/office/powerpoint/2010/main" val="152351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40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80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44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44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140476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293786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010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427970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123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166626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365498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302608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82311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F1D7C-D8B8-486B-9185-3A735813ABB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893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5F1D7C-D8B8-486B-9185-3A735813ABB1}"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21644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5F1D7C-D8B8-486B-9185-3A735813ABB1}" type="datetimeFigureOut">
              <a:rPr lang="en-GB" smtClean="0"/>
              <a:t>06/10/2022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247922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5F1D7C-D8B8-486B-9185-3A735813ABB1}" type="datetimeFigureOut">
              <a:rPr lang="en-GB" smtClean="0"/>
              <a:t>06/10/2022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259458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F1D7C-D8B8-486B-9185-3A735813ABB1}" type="datetimeFigureOut">
              <a:rPr lang="en-GB" smtClean="0"/>
              <a:t>06/10/2022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291129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5F1D7C-D8B8-486B-9185-3A735813ABB1}"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327542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F1D7C-D8B8-486B-9185-3A735813ABB1}"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A876C3-B32C-49B6-9647-7672D12F9BD5}" type="slidenum">
              <a:rPr lang="en-GB" smtClean="0"/>
              <a:t>‹#›</a:t>
            </a:fld>
            <a:endParaRPr lang="en-GB"/>
          </a:p>
        </p:txBody>
      </p:sp>
    </p:spTree>
    <p:extLst>
      <p:ext uri="{BB962C8B-B14F-4D97-AF65-F5344CB8AC3E}">
        <p14:creationId xmlns:p14="http://schemas.microsoft.com/office/powerpoint/2010/main" val="224666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5F1D7C-D8B8-486B-9185-3A735813ABB1}" type="datetimeFigureOut">
              <a:rPr lang="en-GB" smtClean="0"/>
              <a:t>06/10/2022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A876C3-B32C-49B6-9647-7672D12F9BD5}" type="slidenum">
              <a:rPr lang="en-GB" smtClean="0"/>
              <a:t>‹#›</a:t>
            </a:fld>
            <a:endParaRPr lang="en-GB"/>
          </a:p>
        </p:txBody>
      </p:sp>
    </p:spTree>
    <p:extLst>
      <p:ext uri="{BB962C8B-B14F-4D97-AF65-F5344CB8AC3E}">
        <p14:creationId xmlns:p14="http://schemas.microsoft.com/office/powerpoint/2010/main" val="37853460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969" y="4553712"/>
            <a:ext cx="8288032" cy="1096316"/>
          </a:xfrm>
        </p:spPr>
        <p:txBody>
          <a:bodyPr>
            <a:normAutofit/>
          </a:bodyPr>
          <a:lstStyle/>
          <a:p>
            <a:pPr algn="ctr"/>
            <a:r>
              <a:rPr lang="en-GB" sz="4800"/>
              <a:t>Sleep deprivation </a:t>
            </a:r>
          </a:p>
        </p:txBody>
      </p:sp>
      <p:sp>
        <p:nvSpPr>
          <p:cNvPr id="3" name="Subtitle 2"/>
          <p:cNvSpPr>
            <a:spLocks noGrp="1"/>
          </p:cNvSpPr>
          <p:nvPr>
            <p:ph type="subTitle" idx="1"/>
          </p:nvPr>
        </p:nvSpPr>
        <p:spPr>
          <a:xfrm>
            <a:off x="985969" y="5650029"/>
            <a:ext cx="8288032" cy="469122"/>
          </a:xfrm>
        </p:spPr>
        <p:txBody>
          <a:bodyPr vert="horz" lIns="91440" tIns="45720" rIns="91440" bIns="45720" rtlCol="0" anchor="t">
            <a:noAutofit/>
          </a:bodyPr>
          <a:lstStyle/>
          <a:p>
            <a:pPr algn="ctr">
              <a:lnSpc>
                <a:spcPct val="90000"/>
              </a:lnSpc>
            </a:pPr>
            <a:r>
              <a:rPr lang="en-GB" sz="1400" dirty="0"/>
              <a:t>Physical health</a:t>
            </a:r>
          </a:p>
          <a:p>
            <a:pPr algn="ctr">
              <a:lnSpc>
                <a:spcPct val="90000"/>
              </a:lnSpc>
            </a:pPr>
            <a:r>
              <a:rPr lang="en-GB" sz="1400" dirty="0"/>
              <a:t>Session 3</a:t>
            </a:r>
          </a:p>
        </p:txBody>
      </p:sp>
      <p:pic>
        <p:nvPicPr>
          <p:cNvPr id="5" name="Picture 4" descr="Missione compiuta! | Orme dell'Ani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184" y="934222"/>
            <a:ext cx="7541600" cy="3299450"/>
          </a:xfrm>
          <a:prstGeom prst="rect">
            <a:avLst/>
          </a:prstGeom>
        </p:spPr>
      </p:pic>
    </p:spTree>
    <p:extLst>
      <p:ext uri="{BB962C8B-B14F-4D97-AF65-F5344CB8AC3E}">
        <p14:creationId xmlns:p14="http://schemas.microsoft.com/office/powerpoint/2010/main" val="303837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D784767-FE9D-B577-2B9B-0BAFA6F9C4E8}"/>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a:t>Growth and repair </a:t>
            </a:r>
          </a:p>
        </p:txBody>
      </p:sp>
      <p:sp>
        <p:nvSpPr>
          <p:cNvPr id="124" name="Google Shape;124;p4"/>
          <p:cNvSpPr txBox="1"/>
          <p:nvPr/>
        </p:nvSpPr>
        <p:spPr>
          <a:xfrm>
            <a:off x="4654295" y="816638"/>
            <a:ext cx="5421690" cy="5224724"/>
          </a:xfrm>
          <a:prstGeom prst="rect">
            <a:avLst/>
          </a:prstGeom>
        </p:spPr>
        <p:txBody>
          <a:bodyPr spcFirstLastPara="1" vert="horz" lIns="91440" tIns="45720" rIns="91440" bIns="45720" rtlCol="0" anchor="ctr" anchorCtr="0">
            <a:normAutofit/>
          </a:bodyPr>
          <a:lstStyle/>
          <a:p>
            <a:pPr>
              <a:spcBef>
                <a:spcPts val="1000"/>
              </a:spcBef>
              <a:buClr>
                <a:schemeClr val="accent1"/>
              </a:buClr>
              <a:buSzPct val="80000"/>
            </a:pPr>
            <a:r>
              <a:rPr lang="en-US" dirty="0">
                <a:solidFill>
                  <a:schemeClr val="tx1">
                    <a:lumMod val="75000"/>
                    <a:lumOff val="25000"/>
                  </a:schemeClr>
                </a:solidFill>
                <a:sym typeface="Lucida Sans"/>
              </a:rPr>
              <a:t>Human growth hormone is released under conditions of sleep. Sleep deprivation or poor-quality sleep can interfere with this and impact growth in the long term. </a:t>
            </a:r>
            <a:endParaRPr lang="en-US"/>
          </a:p>
        </p:txBody>
      </p:sp>
    </p:spTree>
    <p:extLst>
      <p:ext uri="{BB962C8B-B14F-4D97-AF65-F5344CB8AC3E}">
        <p14:creationId xmlns:p14="http://schemas.microsoft.com/office/powerpoint/2010/main" val="220378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grpSp>
        <p:nvGrpSpPr>
          <p:cNvPr id="136" name="Group 135">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9" name="Straight Connector 136">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32" name="Picture 131">
            <a:extLst>
              <a:ext uri="{FF2B5EF4-FFF2-40B4-BE49-F238E27FC236}">
                <a16:creationId xmlns:a16="http://schemas.microsoft.com/office/drawing/2014/main" id="{5F0EF1B8-5AFB-581C-095F-A28983D66438}"/>
              </a:ext>
            </a:extLst>
          </p:cNvPr>
          <p:cNvPicPr>
            <a:picLocks noChangeAspect="1"/>
          </p:cNvPicPr>
          <p:nvPr/>
        </p:nvPicPr>
        <p:blipFill rotWithShape="1">
          <a:blip r:embed="rId3"/>
          <a:srcRect l="17360" r="176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4BB5A643-B5BF-F828-98ED-DD1BA515DD2A}"/>
              </a:ext>
            </a:extLst>
          </p:cNvPr>
          <p:cNvSpPr>
            <a:spLocks noGrp="1"/>
          </p:cNvSpPr>
          <p:nvPr>
            <p:ph type="title"/>
          </p:nvPr>
        </p:nvSpPr>
        <p:spPr>
          <a:xfrm>
            <a:off x="677333" y="609600"/>
            <a:ext cx="8255000" cy="1320800"/>
          </a:xfrm>
        </p:spPr>
        <p:txBody>
          <a:bodyPr vert="horz" lIns="91440" tIns="45720" rIns="91440" bIns="45720" rtlCol="0" anchor="t">
            <a:normAutofit/>
          </a:bodyPr>
          <a:lstStyle/>
          <a:p>
            <a:pPr>
              <a:lnSpc>
                <a:spcPct val="90000"/>
              </a:lnSpc>
            </a:pPr>
            <a:r>
              <a:rPr lang="en-US" sz="2800" dirty="0"/>
              <a:t>Improved concentration, learning and memory</a:t>
            </a:r>
          </a:p>
        </p:txBody>
      </p:sp>
      <p:sp>
        <p:nvSpPr>
          <p:cNvPr id="130" name="Google Shape;130;p5"/>
          <p:cNvSpPr txBox="1"/>
          <p:nvPr/>
        </p:nvSpPr>
        <p:spPr>
          <a:xfrm>
            <a:off x="677334" y="2160589"/>
            <a:ext cx="4433878" cy="3880773"/>
          </a:xfrm>
          <a:prstGeom prst="rect">
            <a:avLst/>
          </a:prstGeom>
        </p:spPr>
        <p:txBody>
          <a:bodyPr spcFirstLastPara="1" vert="horz" lIns="91440" tIns="45720" rIns="91440" bIns="45720" rtlCol="0" anchorCtr="0">
            <a:normAutofit/>
          </a:bodyPr>
          <a:lstStyle/>
          <a:p>
            <a:pPr>
              <a:spcBef>
                <a:spcPts val="1000"/>
              </a:spcBef>
              <a:buClr>
                <a:schemeClr val="accent1"/>
              </a:buClr>
              <a:buSzPct val="80000"/>
            </a:pPr>
            <a:r>
              <a:rPr lang="en-US" dirty="0">
                <a:solidFill>
                  <a:schemeClr val="tx1">
                    <a:lumMod val="75000"/>
                    <a:lumOff val="25000"/>
                  </a:schemeClr>
                </a:solidFill>
                <a:sym typeface="Lucida Sans"/>
              </a:rPr>
              <a:t>Sleep facilitates memory, learning and social processes. Sleep enables the brain to encode new information and store it properly. </a:t>
            </a:r>
          </a:p>
          <a:p>
            <a:pPr>
              <a:spcBef>
                <a:spcPts val="1000"/>
              </a:spcBef>
              <a:buClr>
                <a:schemeClr val="accent1"/>
              </a:buClr>
              <a:buSzPct val="80000"/>
            </a:pPr>
            <a:endParaRPr lang="en-US" dirty="0">
              <a:solidFill>
                <a:schemeClr val="tx1">
                  <a:lumMod val="75000"/>
                  <a:lumOff val="25000"/>
                </a:schemeClr>
              </a:solidFill>
              <a:sym typeface="Lucida Sans"/>
            </a:endParaRPr>
          </a:p>
          <a:p>
            <a:pPr>
              <a:spcBef>
                <a:spcPts val="1000"/>
              </a:spcBef>
              <a:buClr>
                <a:schemeClr val="accent1"/>
              </a:buClr>
              <a:buSzPct val="80000"/>
            </a:pPr>
            <a:r>
              <a:rPr lang="en-US" dirty="0">
                <a:solidFill>
                  <a:schemeClr val="tx1">
                    <a:lumMod val="75000"/>
                    <a:lumOff val="25000"/>
                  </a:schemeClr>
                </a:solidFill>
                <a:sym typeface="Lucida Sans"/>
              </a:rPr>
              <a:t>The parts of the brain that control emotions, decision-making and social interactions slow down during sleep, allowing optimal performance when awake.</a:t>
            </a:r>
          </a:p>
          <a:p>
            <a:pPr>
              <a:spcBef>
                <a:spcPts val="1000"/>
              </a:spcBef>
              <a:buClr>
                <a:schemeClr val="accent1"/>
              </a:buClr>
              <a:buSzPct val="80000"/>
              <a:buFont typeface="Wingdings 3" charset="2"/>
              <a:buChar char=""/>
            </a:pPr>
            <a:endParaRPr lang="en-US" dirty="0">
              <a:solidFill>
                <a:schemeClr val="tx1">
                  <a:lumMod val="75000"/>
                  <a:lumOff val="25000"/>
                </a:schemeClr>
              </a:solidFill>
              <a:sym typeface="Lucida Sans"/>
            </a:endParaRPr>
          </a:p>
        </p:txBody>
      </p:sp>
      <p:cxnSp>
        <p:nvCxnSpPr>
          <p:cNvPr id="148" name="Straight Connector 14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619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grpSp>
        <p:nvGrpSpPr>
          <p:cNvPr id="142" name="Group 14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3" name="Straight Connector 14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15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38" name="Picture 137" descr="Computer Generated Lights">
            <a:extLst>
              <a:ext uri="{FF2B5EF4-FFF2-40B4-BE49-F238E27FC236}">
                <a16:creationId xmlns:a16="http://schemas.microsoft.com/office/drawing/2014/main" id="{35ED166A-ECD8-9EA6-BD92-518E32B5B89B}"/>
              </a:ext>
            </a:extLst>
          </p:cNvPr>
          <p:cNvPicPr>
            <a:picLocks noChangeAspect="1"/>
          </p:cNvPicPr>
          <p:nvPr/>
        </p:nvPicPr>
        <p:blipFill rotWithShape="1">
          <a:blip r:embed="rId3"/>
          <a:srcRect l="1984" r="1253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E01644B9-990C-76A4-7022-94A858836060}"/>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Boosts mental well-being</a:t>
            </a:r>
          </a:p>
        </p:txBody>
      </p:sp>
      <p:sp>
        <p:nvSpPr>
          <p:cNvPr id="136" name="Google Shape;136;p6"/>
          <p:cNvSpPr txBox="1"/>
          <p:nvPr/>
        </p:nvSpPr>
        <p:spPr>
          <a:xfrm>
            <a:off x="677334" y="2160589"/>
            <a:ext cx="3851122" cy="3880773"/>
          </a:xfrm>
          <a:prstGeom prst="rect">
            <a:avLst/>
          </a:prstGeom>
        </p:spPr>
        <p:txBody>
          <a:bodyPr spcFirstLastPara="1" vert="horz" lIns="91440" tIns="45720" rIns="91440" bIns="45720" rtlCol="0" anchorCtr="0">
            <a:normAutofit/>
          </a:bodyPr>
          <a:lstStyle/>
          <a:p>
            <a:pPr>
              <a:spcBef>
                <a:spcPts val="1000"/>
              </a:spcBef>
              <a:buClr>
                <a:schemeClr val="accent1"/>
              </a:buClr>
              <a:buSzPct val="80000"/>
            </a:pPr>
            <a:r>
              <a:rPr lang="en-US" dirty="0">
                <a:solidFill>
                  <a:schemeClr val="tx1">
                    <a:lumMod val="75000"/>
                    <a:lumOff val="25000"/>
                  </a:schemeClr>
                </a:solidFill>
                <a:sym typeface="Lucida Sans"/>
              </a:rPr>
              <a:t>Sleep allows the brain to recharge.</a:t>
            </a:r>
          </a:p>
          <a:p>
            <a:pPr>
              <a:spcBef>
                <a:spcPts val="1000"/>
              </a:spcBef>
              <a:buClr>
                <a:schemeClr val="accent1"/>
              </a:buClr>
              <a:buSzPct val="80000"/>
            </a:pPr>
            <a:r>
              <a:rPr lang="en-US" dirty="0">
                <a:solidFill>
                  <a:schemeClr val="tx1">
                    <a:lumMod val="75000"/>
                    <a:lumOff val="25000"/>
                  </a:schemeClr>
                </a:solidFill>
                <a:sym typeface="Lucida Sans"/>
              </a:rPr>
              <a:t> </a:t>
            </a:r>
          </a:p>
          <a:p>
            <a:pPr>
              <a:spcBef>
                <a:spcPts val="1000"/>
              </a:spcBef>
              <a:buClr>
                <a:schemeClr val="accent1"/>
              </a:buClr>
              <a:buSzPct val="80000"/>
            </a:pPr>
            <a:r>
              <a:rPr lang="en-US" dirty="0">
                <a:solidFill>
                  <a:schemeClr val="tx1">
                    <a:lumMod val="75000"/>
                    <a:lumOff val="25000"/>
                  </a:schemeClr>
                </a:solidFill>
                <a:sym typeface="Lucida Sans"/>
              </a:rPr>
              <a:t>Motivation is highest when mental alertness is highest. </a:t>
            </a:r>
          </a:p>
          <a:p>
            <a:pPr>
              <a:spcBef>
                <a:spcPts val="1000"/>
              </a:spcBef>
              <a:buClr>
                <a:schemeClr val="accent1"/>
              </a:buClr>
              <a:buSzPct val="80000"/>
            </a:pPr>
            <a:endParaRPr lang="en-US" dirty="0">
              <a:solidFill>
                <a:schemeClr val="tx1">
                  <a:lumMod val="75000"/>
                  <a:lumOff val="25000"/>
                </a:schemeClr>
              </a:solidFill>
              <a:sym typeface="Lucida Sans"/>
            </a:endParaRPr>
          </a:p>
          <a:p>
            <a:pPr>
              <a:spcBef>
                <a:spcPts val="1000"/>
              </a:spcBef>
              <a:buClr>
                <a:schemeClr val="accent1"/>
              </a:buClr>
              <a:buSzPct val="80000"/>
            </a:pPr>
            <a:r>
              <a:rPr lang="en-US" dirty="0">
                <a:solidFill>
                  <a:schemeClr val="tx1">
                    <a:lumMod val="75000"/>
                    <a:lumOff val="25000"/>
                  </a:schemeClr>
                </a:solidFill>
                <a:sym typeface="Lucida Sans"/>
              </a:rPr>
              <a:t>Sleep deprivation or poor-quality sleep can affect alertness and motivation, causing issues with being able to carry out daily tasks. </a:t>
            </a:r>
          </a:p>
          <a:p>
            <a:pPr>
              <a:spcBef>
                <a:spcPts val="1000"/>
              </a:spcBef>
              <a:buClr>
                <a:schemeClr val="accent1"/>
              </a:buClr>
              <a:buSzPct val="80000"/>
              <a:buFont typeface="Wingdings 3" charset="2"/>
              <a:buChar char=""/>
            </a:pPr>
            <a:endParaRPr lang="en-US" dirty="0">
              <a:solidFill>
                <a:schemeClr val="tx1">
                  <a:lumMod val="75000"/>
                  <a:lumOff val="25000"/>
                </a:schemeClr>
              </a:solidFill>
              <a:sym typeface="Lucida Sans"/>
            </a:endParaRPr>
          </a:p>
        </p:txBody>
      </p:sp>
      <p:cxnSp>
        <p:nvCxnSpPr>
          <p:cNvPr id="154" name="Straight Connector 15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627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grpSp>
        <p:nvGrpSpPr>
          <p:cNvPr id="147" name="Group 14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8" name="Straight Connector 14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Isosceles Triangle 15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3" name="Picture 142" descr="Neuron system in 3D rendering">
            <a:extLst>
              <a:ext uri="{FF2B5EF4-FFF2-40B4-BE49-F238E27FC236}">
                <a16:creationId xmlns:a16="http://schemas.microsoft.com/office/drawing/2014/main" id="{7DF2A0E2-C9CC-CE60-78C4-73558527A1D2}"/>
              </a:ext>
            </a:extLst>
          </p:cNvPr>
          <p:cNvPicPr>
            <a:picLocks noChangeAspect="1"/>
          </p:cNvPicPr>
          <p:nvPr/>
        </p:nvPicPr>
        <p:blipFill rotWithShape="1">
          <a:blip r:embed="rId3"/>
          <a:srcRect l="18893" r="284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04519A34-4735-6247-EC70-B9A1A50C9B5C}"/>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Boosts the immune system</a:t>
            </a:r>
          </a:p>
        </p:txBody>
      </p:sp>
      <p:sp>
        <p:nvSpPr>
          <p:cNvPr id="141" name="Google Shape;141;p7"/>
          <p:cNvSpPr txBox="1"/>
          <p:nvPr/>
        </p:nvSpPr>
        <p:spPr>
          <a:xfrm>
            <a:off x="677334" y="2160589"/>
            <a:ext cx="3851122" cy="3880773"/>
          </a:xfrm>
          <a:prstGeom prst="rect">
            <a:avLst/>
          </a:prstGeom>
        </p:spPr>
        <p:txBody>
          <a:bodyPr spcFirstLastPara="1" vert="horz" lIns="91440" tIns="45720" rIns="91440" bIns="45720" rtlCol="0" anchorCtr="0">
            <a:normAutofit fontScale="92500" lnSpcReduction="10000"/>
          </a:bodyPr>
          <a:lstStyle/>
          <a:p>
            <a:pPr>
              <a:spcBef>
                <a:spcPts val="1000"/>
              </a:spcBef>
              <a:buClr>
                <a:schemeClr val="accent1"/>
              </a:buClr>
              <a:buSzPct val="80000"/>
            </a:pPr>
            <a:r>
              <a:rPr lang="en-US" dirty="0">
                <a:solidFill>
                  <a:schemeClr val="tx1">
                    <a:lumMod val="75000"/>
                    <a:lumOff val="25000"/>
                  </a:schemeClr>
                </a:solidFill>
                <a:sym typeface="Lucida Sans"/>
              </a:rPr>
              <a:t>Sleep allows the repairing of muscles, neurons in the nervous system and other tissues, and the replenishing of immune cells. </a:t>
            </a:r>
          </a:p>
          <a:p>
            <a:pPr>
              <a:spcBef>
                <a:spcPts val="1000"/>
              </a:spcBef>
              <a:buClr>
                <a:schemeClr val="accent1"/>
              </a:buClr>
              <a:buSzPct val="80000"/>
            </a:pPr>
            <a:r>
              <a:rPr lang="en-US" dirty="0">
                <a:solidFill>
                  <a:schemeClr val="tx1">
                    <a:lumMod val="75000"/>
                    <a:lumOff val="25000"/>
                  </a:schemeClr>
                </a:solidFill>
                <a:sym typeface="Lucida Sans"/>
              </a:rPr>
              <a:t>This repairing is maximal during sleep as energy consumption is lowered and is directed towards the healing or recovery process. Sleep deprivation or poor-quality sleep can interfere with this, the repair and recovery will not be as effective. When you are experiencing periods of illness, your body wants to sleep to recover.  </a:t>
            </a:r>
          </a:p>
        </p:txBody>
      </p:sp>
      <p:cxnSp>
        <p:nvCxnSpPr>
          <p:cNvPr id="159" name="Straight Connector 15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331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grpSp>
        <p:nvGrpSpPr>
          <p:cNvPr id="155" name="Group 1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6" name="Straight Connector 15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Isosceles Triangle 16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5" name="Isosceles Triangle 16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25655E45-7722-169B-0F92-ADA8E41EF540}"/>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Improved physical state </a:t>
            </a:r>
          </a:p>
        </p:txBody>
      </p:sp>
      <p:sp>
        <p:nvSpPr>
          <p:cNvPr id="148" name="Google Shape;148;p8"/>
          <p:cNvSpPr txBox="1"/>
          <p:nvPr/>
        </p:nvSpPr>
        <p:spPr>
          <a:xfrm>
            <a:off x="677334" y="2160589"/>
            <a:ext cx="5110148" cy="3749323"/>
          </a:xfrm>
          <a:prstGeom prst="rect">
            <a:avLst/>
          </a:prstGeom>
        </p:spPr>
        <p:txBody>
          <a:bodyPr spcFirstLastPara="1" vert="horz" lIns="91440" tIns="45720" rIns="91440" bIns="45720" rtlCol="0" anchorCtr="0">
            <a:normAutofit/>
          </a:bodyPr>
          <a:lstStyle/>
          <a:p>
            <a:pPr>
              <a:spcBef>
                <a:spcPts val="1000"/>
              </a:spcBef>
              <a:buClr>
                <a:schemeClr val="accent1"/>
              </a:buClr>
              <a:buSzPct val="80000"/>
            </a:pPr>
            <a:r>
              <a:rPr lang="en-US" dirty="0">
                <a:solidFill>
                  <a:schemeClr val="tx1">
                    <a:lumMod val="75000"/>
                    <a:lumOff val="25000"/>
                  </a:schemeClr>
                </a:solidFill>
                <a:sym typeface="Lucida Sans"/>
              </a:rPr>
              <a:t>Sleep follows a pattern and has several stages.</a:t>
            </a:r>
          </a:p>
          <a:p>
            <a:pPr>
              <a:spcBef>
                <a:spcPts val="1000"/>
              </a:spcBef>
              <a:buClr>
                <a:schemeClr val="accent1"/>
              </a:buClr>
              <a:buSzPct val="80000"/>
            </a:pPr>
            <a:endParaRPr lang="en-US" dirty="0">
              <a:solidFill>
                <a:schemeClr val="tx1">
                  <a:lumMod val="75000"/>
                  <a:lumOff val="25000"/>
                </a:schemeClr>
              </a:solidFill>
              <a:sym typeface="Lucida Sans"/>
            </a:endParaRPr>
          </a:p>
          <a:p>
            <a:pPr>
              <a:spcBef>
                <a:spcPts val="1000"/>
              </a:spcBef>
              <a:buClr>
                <a:schemeClr val="accent1"/>
              </a:buClr>
              <a:buSzPct val="80000"/>
            </a:pPr>
            <a:r>
              <a:rPr lang="en-US" dirty="0">
                <a:solidFill>
                  <a:schemeClr val="tx1">
                    <a:lumMod val="75000"/>
                    <a:lumOff val="25000"/>
                  </a:schemeClr>
                </a:solidFill>
                <a:sym typeface="Lucida Sans"/>
              </a:rPr>
              <a:t> To fully recover, your brain must experience each stage. </a:t>
            </a:r>
          </a:p>
          <a:p>
            <a:pPr>
              <a:spcBef>
                <a:spcPts val="1000"/>
              </a:spcBef>
              <a:buClr>
                <a:schemeClr val="accent1"/>
              </a:buClr>
              <a:buSzPct val="80000"/>
            </a:pPr>
            <a:endParaRPr lang="en-US" dirty="0">
              <a:solidFill>
                <a:schemeClr val="tx1">
                  <a:lumMod val="75000"/>
                  <a:lumOff val="25000"/>
                </a:schemeClr>
              </a:solidFill>
              <a:sym typeface="Lucida Sans"/>
            </a:endParaRPr>
          </a:p>
          <a:p>
            <a:pPr>
              <a:spcBef>
                <a:spcPts val="1000"/>
              </a:spcBef>
              <a:buClr>
                <a:schemeClr val="accent1"/>
              </a:buClr>
              <a:buSzPct val="80000"/>
            </a:pPr>
            <a:r>
              <a:rPr lang="en-US" dirty="0">
                <a:solidFill>
                  <a:schemeClr val="tx1">
                    <a:lumMod val="75000"/>
                    <a:lumOff val="25000"/>
                  </a:schemeClr>
                </a:solidFill>
                <a:sym typeface="Lucida Sans"/>
              </a:rPr>
              <a:t>If sleep deprivation or poor-quality sleep prevents this, you will not be at your peak and therefore physical performances will suffer. </a:t>
            </a:r>
          </a:p>
          <a:p>
            <a:pPr>
              <a:spcBef>
                <a:spcPts val="1000"/>
              </a:spcBef>
              <a:buClr>
                <a:schemeClr val="accent1"/>
              </a:buClr>
              <a:buSzPct val="80000"/>
              <a:buFont typeface="Wingdings 3" charset="2"/>
              <a:buChar char=""/>
            </a:pPr>
            <a:endParaRPr lang="en-US" dirty="0">
              <a:solidFill>
                <a:schemeClr val="tx1">
                  <a:lumMod val="75000"/>
                  <a:lumOff val="25000"/>
                </a:schemeClr>
              </a:solidFill>
              <a:sym typeface="Lucida Sans"/>
            </a:endParaRPr>
          </a:p>
        </p:txBody>
      </p:sp>
      <p:pic>
        <p:nvPicPr>
          <p:cNvPr id="152" name="Graphic 151" descr="Sleep">
            <a:extLst>
              <a:ext uri="{FF2B5EF4-FFF2-40B4-BE49-F238E27FC236}">
                <a16:creationId xmlns:a16="http://schemas.microsoft.com/office/drawing/2014/main" id="{8D4B9399-F554-DDCF-F8AA-E3213602C7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832327"/>
            <a:ext cx="3750581" cy="3750581"/>
          </a:xfrm>
          <a:prstGeom prst="rect">
            <a:avLst/>
          </a:prstGeom>
        </p:spPr>
      </p:pic>
    </p:spTree>
    <p:extLst>
      <p:ext uri="{BB962C8B-B14F-4D97-AF65-F5344CB8AC3E}">
        <p14:creationId xmlns:p14="http://schemas.microsoft.com/office/powerpoint/2010/main" val="25458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3" name="Rectangle 104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6" name="Straight Connector 104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Isosceles Triangle 104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Isosceles Triangle 105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4" name="Isosceles Triangle 105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56" name="Rectangle 105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rue or fals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16595" y="1131994"/>
            <a:ext cx="8160686"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5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974337" y="1723292"/>
            <a:ext cx="4299666" cy="2791153"/>
          </a:xfrm>
        </p:spPr>
        <p:txBody>
          <a:bodyPr>
            <a:normAutofit/>
          </a:bodyPr>
          <a:lstStyle/>
          <a:p>
            <a:pPr algn="l">
              <a:lnSpc>
                <a:spcPct val="90000"/>
              </a:lnSpc>
            </a:pPr>
            <a:r>
              <a:rPr lang="en-GB" sz="4600" dirty="0"/>
              <a:t>You should eat a huge meal before you go to sleep…</a:t>
            </a:r>
          </a:p>
        </p:txBody>
      </p:sp>
      <p:sp>
        <p:nvSpPr>
          <p:cNvPr id="11" name="Isosceles Triangle 1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Graphic 7" descr="Person Eating">
            <a:extLst>
              <a:ext uri="{FF2B5EF4-FFF2-40B4-BE49-F238E27FC236}">
                <a16:creationId xmlns:a16="http://schemas.microsoft.com/office/drawing/2014/main" id="{B9165BA3-AF20-434B-79D1-D21B6EE03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14929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reakfast spread">
            <a:extLst>
              <a:ext uri="{FF2B5EF4-FFF2-40B4-BE49-F238E27FC236}">
                <a16:creationId xmlns:a16="http://schemas.microsoft.com/office/drawing/2014/main" id="{F3F8AF50-E172-90D3-193E-CED4792C2BED}"/>
              </a:ext>
            </a:extLst>
          </p:cNvPr>
          <p:cNvPicPr>
            <a:picLocks noChangeAspect="1"/>
          </p:cNvPicPr>
          <p:nvPr/>
        </p:nvPicPr>
        <p:blipFill rotWithShape="1">
          <a:blip r:embed="rId2">
            <a:duotone>
              <a:prstClr val="black"/>
              <a:schemeClr val="tx2">
                <a:tint val="45000"/>
                <a:satMod val="400000"/>
              </a:schemeClr>
            </a:duotone>
          </a:blip>
          <a:srcRect l="33435" r="4002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160589"/>
            <a:ext cx="6487955" cy="3880773"/>
          </a:xfrm>
        </p:spPr>
        <p:txBody>
          <a:bodyPr>
            <a:normAutofit/>
          </a:bodyPr>
          <a:lstStyle/>
          <a:p>
            <a:pPr marL="0" indent="0">
              <a:buNone/>
            </a:pPr>
            <a:r>
              <a:rPr lang="en-GB" sz="2000" dirty="0">
                <a:solidFill>
                  <a:schemeClr val="tx1"/>
                </a:solidFill>
              </a:rPr>
              <a:t>False: when you consume food your body starts the digestion process which can be unsettling and impair sleep. Light meals a while before bed time is better.</a:t>
            </a:r>
          </a:p>
        </p:txBody>
      </p:sp>
    </p:spTree>
    <p:extLst>
      <p:ext uri="{BB962C8B-B14F-4D97-AF65-F5344CB8AC3E}">
        <p14:creationId xmlns:p14="http://schemas.microsoft.com/office/powerpoint/2010/main" val="228744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ide view of a bed with side table and on it is an alarm clock and a white lamp">
            <a:extLst>
              <a:ext uri="{FF2B5EF4-FFF2-40B4-BE49-F238E27FC236}">
                <a16:creationId xmlns:a16="http://schemas.microsoft.com/office/drawing/2014/main" id="{AA1F7C0A-9772-4772-B250-AF35647D8115}"/>
              </a:ext>
            </a:extLst>
          </p:cNvPr>
          <p:cNvPicPr>
            <a:picLocks noChangeAspect="1"/>
          </p:cNvPicPr>
          <p:nvPr/>
        </p:nvPicPr>
        <p:blipFill rotWithShape="1">
          <a:blip r:embed="rId2">
            <a:duotone>
              <a:prstClr val="black"/>
              <a:prstClr val="white"/>
            </a:duotone>
          </a:blip>
          <a:srcRect l="31233" r="-2"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6" y="1678666"/>
            <a:ext cx="4763559" cy="2369093"/>
          </a:xfrm>
        </p:spPr>
        <p:txBody>
          <a:bodyPr>
            <a:normAutofit/>
          </a:bodyPr>
          <a:lstStyle/>
          <a:p>
            <a:r>
              <a:rPr lang="en-GB" sz="4800" dirty="0"/>
              <a:t>You must have a comfy bed…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776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333502" y="2160590"/>
            <a:ext cx="8470898" cy="3429260"/>
          </a:xfrm>
        </p:spPr>
        <p:txBody>
          <a:bodyPr>
            <a:normAutofit/>
          </a:bodyPr>
          <a:lstStyle/>
          <a:p>
            <a:pPr marL="0" indent="0">
              <a:buNone/>
            </a:pPr>
            <a:r>
              <a:rPr lang="en-GB" sz="2200" b="1" dirty="0"/>
              <a:t>True: </a:t>
            </a:r>
            <a:r>
              <a:rPr lang="en-GB" sz="2200" dirty="0"/>
              <a:t>a structured bed helps supports your body when your muscles relax during deep sleep. It should not be too soft or too firm and should be big enough.</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8165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108;p2"/>
          <p:cNvSpPr txBox="1">
            <a:spLocks noGrp="1"/>
          </p:cNvSpPr>
          <p:nvPr>
            <p:ph type="title"/>
          </p:nvPr>
        </p:nvSpPr>
        <p:spPr>
          <a:xfrm>
            <a:off x="1043950" y="1179151"/>
            <a:ext cx="3300646" cy="4463889"/>
          </a:xfrm>
          <a:prstGeom prst="rect">
            <a:avLst/>
          </a:prstGeom>
        </p:spPr>
        <p:txBody>
          <a:bodyPr spcFirstLastPara="1" vert="horz" lIns="91425" tIns="45700" rIns="91425" bIns="45700" rtlCol="0" anchor="ctr" anchorCtr="0">
            <a:normAutofit/>
          </a:bodyPr>
          <a:lstStyle/>
          <a:p>
            <a:pPr>
              <a:spcBef>
                <a:spcPts val="0"/>
              </a:spcBef>
              <a:buClr>
                <a:schemeClr val="dk2"/>
              </a:buClr>
              <a:buSzPts val="4100"/>
            </a:pPr>
            <a:r>
              <a:rPr lang="en-GB" dirty="0"/>
              <a:t>Sleep deprivation </a:t>
            </a:r>
            <a:endParaRPr dirty="0"/>
          </a:p>
        </p:txBody>
      </p:sp>
      <p:sp>
        <p:nvSpPr>
          <p:cNvPr id="115" name="Isosceles Triangle 1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17" name="Straight Connector 1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Google Shape;107;p2"/>
          <p:cNvSpPr txBox="1">
            <a:spLocks noGrp="1"/>
          </p:cNvSpPr>
          <p:nvPr>
            <p:ph idx="1"/>
          </p:nvPr>
        </p:nvSpPr>
        <p:spPr>
          <a:xfrm>
            <a:off x="4978918" y="1109145"/>
            <a:ext cx="6341016" cy="4603900"/>
          </a:xfrm>
          <a:prstGeom prst="rect">
            <a:avLst/>
          </a:prstGeom>
        </p:spPr>
        <p:txBody>
          <a:bodyPr spcFirstLastPara="1" vert="horz" lIns="91425" tIns="45700" rIns="91425" bIns="45700" rtlCol="0" anchor="ctr" anchorCtr="0">
            <a:normAutofit/>
          </a:bodyPr>
          <a:lstStyle/>
          <a:p>
            <a:pPr marL="109728" indent="0">
              <a:spcBef>
                <a:spcPts val="0"/>
              </a:spcBef>
              <a:buSzPts val="1836"/>
              <a:buNone/>
            </a:pPr>
            <a:endParaRPr lang="en-GB" dirty="0"/>
          </a:p>
          <a:p>
            <a:pPr marL="452628">
              <a:spcBef>
                <a:spcPts val="0"/>
              </a:spcBef>
              <a:buSzPts val="1836"/>
            </a:pPr>
            <a:r>
              <a:rPr lang="en-GB" dirty="0"/>
              <a:t>Sleep is a time of rest during which consciousness of the world is suspended. </a:t>
            </a:r>
          </a:p>
          <a:p>
            <a:pPr marL="365760" indent="-256032">
              <a:spcBef>
                <a:spcPts val="400"/>
              </a:spcBef>
              <a:buSzPts val="1836"/>
              <a:buNone/>
            </a:pPr>
            <a:endParaRPr lang="en-GB" dirty="0"/>
          </a:p>
          <a:p>
            <a:pPr marL="452628">
              <a:spcBef>
                <a:spcPts val="400"/>
              </a:spcBef>
              <a:buSzPts val="1836"/>
            </a:pPr>
            <a:r>
              <a:rPr lang="en-GB" dirty="0"/>
              <a:t>Sleep is an essential component of health. Quality sleep promotes and maintains good health and physical performance. Sleep deprivation causes ill health and can lead to detrimental medical conditions.</a:t>
            </a:r>
          </a:p>
          <a:p>
            <a:pPr marL="452628">
              <a:spcBef>
                <a:spcPts val="400"/>
              </a:spcBef>
              <a:buSzPts val="1836"/>
            </a:pPr>
            <a:endParaRPr lang="en-GB" dirty="0"/>
          </a:p>
          <a:p>
            <a:pPr marL="365760" indent="-139446">
              <a:spcBef>
                <a:spcPts val="400"/>
              </a:spcBef>
              <a:buSzPts val="1836"/>
              <a:buNone/>
            </a:pPr>
            <a:endParaRPr lang="en-GB" dirty="0"/>
          </a:p>
        </p:txBody>
      </p:sp>
      <p:sp>
        <p:nvSpPr>
          <p:cNvPr id="119" name="Isosceles Triangle 1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96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5" descr="Close-up of blanket on bed at home">
            <a:extLst>
              <a:ext uri="{FF2B5EF4-FFF2-40B4-BE49-F238E27FC236}">
                <a16:creationId xmlns:a16="http://schemas.microsoft.com/office/drawing/2014/main" id="{7AE12471-6589-2800-5AF1-768454477CDD}"/>
              </a:ext>
            </a:extLst>
          </p:cNvPr>
          <p:cNvPicPr>
            <a:picLocks noChangeAspect="1"/>
          </p:cNvPicPr>
          <p:nvPr/>
        </p:nvPicPr>
        <p:blipFill rotWithShape="1">
          <a:blip r:embed="rId2">
            <a:duotone>
              <a:prstClr val="black"/>
              <a:prstClr val="white"/>
            </a:duotone>
          </a:blip>
          <a:srcRect r="31231"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6" y="1678666"/>
            <a:ext cx="5123515" cy="2369093"/>
          </a:xfrm>
        </p:spPr>
        <p:txBody>
          <a:bodyPr>
            <a:normAutofit/>
          </a:bodyPr>
          <a:lstStyle/>
          <a:p>
            <a:pPr>
              <a:lnSpc>
                <a:spcPct val="90000"/>
              </a:lnSpc>
            </a:pPr>
            <a:r>
              <a:rPr lang="en-GB" sz="4100" dirty="0"/>
              <a:t>We should have lots of blankets and keep the heating on all night…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03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333502" y="2160589"/>
            <a:ext cx="8596668" cy="3880773"/>
          </a:xfrm>
        </p:spPr>
        <p:txBody>
          <a:bodyPr>
            <a:normAutofit/>
          </a:bodyPr>
          <a:lstStyle/>
          <a:p>
            <a:pPr marL="0" indent="0">
              <a:buNone/>
            </a:pPr>
            <a:r>
              <a:rPr lang="en-GB" sz="2200" b="1" dirty="0"/>
              <a:t>False: </a:t>
            </a:r>
            <a:r>
              <a:rPr lang="en-GB" sz="2200" dirty="0"/>
              <a:t>We sleep better in a cooler environment – think hibernation. Ideally room temperature should be between 16-24°C (20°C for babies and young children, who find it harder to regulate body temperature). Bed clothes also need adjusting.</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623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messy bed with comforter and pillows">
            <a:extLst>
              <a:ext uri="{FF2B5EF4-FFF2-40B4-BE49-F238E27FC236}">
                <a16:creationId xmlns:a16="http://schemas.microsoft.com/office/drawing/2014/main" id="{449DA568-B81E-B609-BE95-2C89A873D2D6}"/>
              </a:ext>
            </a:extLst>
          </p:cNvPr>
          <p:cNvPicPr>
            <a:picLocks noChangeAspect="1"/>
          </p:cNvPicPr>
          <p:nvPr/>
        </p:nvPicPr>
        <p:blipFill rotWithShape="1">
          <a:blip r:embed="rId2"/>
          <a:srcRect l="12170" r="1101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7" y="1678666"/>
            <a:ext cx="4088190" cy="2369093"/>
          </a:xfrm>
        </p:spPr>
        <p:txBody>
          <a:bodyPr>
            <a:normAutofit/>
          </a:bodyPr>
          <a:lstStyle/>
          <a:p>
            <a:r>
              <a:rPr lang="en-GB" sz="4800" dirty="0"/>
              <a:t>We all sleep differently…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48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Owl">
            <a:extLst>
              <a:ext uri="{FF2B5EF4-FFF2-40B4-BE49-F238E27FC236}">
                <a16:creationId xmlns:a16="http://schemas.microsoft.com/office/drawing/2014/main" id="{7186D664-BF7F-C4DE-FEC2-4EE6517C24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p:cNvSpPr>
            <a:spLocks noGrp="1"/>
          </p:cNvSpPr>
          <p:nvPr>
            <p:ph idx="1"/>
          </p:nvPr>
        </p:nvSpPr>
        <p:spPr>
          <a:xfrm>
            <a:off x="7181725" y="2837329"/>
            <a:ext cx="4512988" cy="3317938"/>
          </a:xfrm>
        </p:spPr>
        <p:txBody>
          <a:bodyPr anchor="t">
            <a:normAutofit/>
          </a:bodyPr>
          <a:lstStyle/>
          <a:p>
            <a:pPr marL="0" indent="0">
              <a:buNone/>
            </a:pPr>
            <a:r>
              <a:rPr lang="en-GB" sz="2200" b="1" dirty="0">
                <a:solidFill>
                  <a:srgbClr val="FFFFFF"/>
                </a:solidFill>
              </a:rPr>
              <a:t>True: </a:t>
            </a:r>
            <a:r>
              <a:rPr lang="en-GB" sz="2200" dirty="0">
                <a:solidFill>
                  <a:srgbClr val="FFFFFF"/>
                </a:solidFill>
              </a:rPr>
              <a:t>We are all different. Some will need less sleep; some more. Some will be larks, some will be owls i.e. some prefer early to bed, some early to rise.</a:t>
            </a:r>
          </a:p>
        </p:txBody>
      </p:sp>
    </p:spTree>
    <p:extLst>
      <p:ext uri="{BB962C8B-B14F-4D97-AF65-F5344CB8AC3E}">
        <p14:creationId xmlns:p14="http://schemas.microsoft.com/office/powerpoint/2010/main" val="238986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ide view of a bed with side table and on it is an alarm clock and a white lamp">
            <a:extLst>
              <a:ext uri="{FF2B5EF4-FFF2-40B4-BE49-F238E27FC236}">
                <a16:creationId xmlns:a16="http://schemas.microsoft.com/office/drawing/2014/main" id="{7E1CFD8F-21CD-FF2A-098C-AEDF64B4A60F}"/>
              </a:ext>
            </a:extLst>
          </p:cNvPr>
          <p:cNvPicPr>
            <a:picLocks noChangeAspect="1"/>
          </p:cNvPicPr>
          <p:nvPr/>
        </p:nvPicPr>
        <p:blipFill rotWithShape="1">
          <a:blip r:embed="rId2">
            <a:duotone>
              <a:prstClr val="black"/>
              <a:prstClr val="white"/>
            </a:duotone>
          </a:blip>
          <a:srcRect l="31233" r="-2"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6" y="1678666"/>
            <a:ext cx="5123515" cy="2369093"/>
          </a:xfrm>
        </p:spPr>
        <p:txBody>
          <a:bodyPr>
            <a:normAutofit/>
          </a:bodyPr>
          <a:lstStyle/>
          <a:p>
            <a:pPr>
              <a:lnSpc>
                <a:spcPct val="90000"/>
              </a:lnSpc>
            </a:pPr>
            <a:r>
              <a:rPr lang="en-GB" sz="4100"/>
              <a:t>We should go to bed and get up at the same time every day…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263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ed">
            <a:extLst>
              <a:ext uri="{FF2B5EF4-FFF2-40B4-BE49-F238E27FC236}">
                <a16:creationId xmlns:a16="http://schemas.microsoft.com/office/drawing/2014/main" id="{B7618EA0-8CB2-7520-3760-0D79672D61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p:cNvSpPr>
            <a:spLocks noGrp="1"/>
          </p:cNvSpPr>
          <p:nvPr>
            <p:ph idx="1"/>
          </p:nvPr>
        </p:nvSpPr>
        <p:spPr>
          <a:xfrm>
            <a:off x="7181725" y="2837329"/>
            <a:ext cx="4512988" cy="3317938"/>
          </a:xfrm>
        </p:spPr>
        <p:txBody>
          <a:bodyPr anchor="t">
            <a:normAutofit/>
          </a:bodyPr>
          <a:lstStyle/>
          <a:p>
            <a:pPr marL="0" indent="0">
              <a:buNone/>
            </a:pPr>
            <a:r>
              <a:rPr lang="en-GB" sz="2200" dirty="0">
                <a:solidFill>
                  <a:srgbClr val="FFFFFF"/>
                </a:solidFill>
              </a:rPr>
              <a:t>True: Keep regular hours. Going to bed and getting up at roughly the same time will programme your body to sleep better.</a:t>
            </a:r>
          </a:p>
        </p:txBody>
      </p:sp>
    </p:spTree>
    <p:extLst>
      <p:ext uri="{BB962C8B-B14F-4D97-AF65-F5344CB8AC3E}">
        <p14:creationId xmlns:p14="http://schemas.microsoft.com/office/powerpoint/2010/main" val="3570187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ide view of a bed with side table and on it is an alarm clock and a white lamp">
            <a:extLst>
              <a:ext uri="{FF2B5EF4-FFF2-40B4-BE49-F238E27FC236}">
                <a16:creationId xmlns:a16="http://schemas.microsoft.com/office/drawing/2014/main" id="{A2CFE35C-E6D7-ADEE-C574-753237C861AA}"/>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p:cNvSpPr>
            <a:spLocks noGrp="1"/>
          </p:cNvSpPr>
          <p:nvPr>
            <p:ph type="ctrTitle"/>
          </p:nvPr>
        </p:nvSpPr>
        <p:spPr>
          <a:xfrm>
            <a:off x="5380563" y="1678665"/>
            <a:ext cx="3887839" cy="2372168"/>
          </a:xfrm>
        </p:spPr>
        <p:txBody>
          <a:bodyPr>
            <a:normAutofit/>
          </a:bodyPr>
          <a:lstStyle/>
          <a:p>
            <a:pPr>
              <a:lnSpc>
                <a:spcPct val="90000"/>
              </a:lnSpc>
            </a:pPr>
            <a:r>
              <a:rPr lang="en-GB" sz="3800" dirty="0"/>
              <a:t>Exercise just before bedtime will help you sleep… </a:t>
            </a:r>
          </a:p>
        </p:txBody>
      </p:sp>
    </p:spTree>
    <p:extLst>
      <p:ext uri="{BB962C8B-B14F-4D97-AF65-F5344CB8AC3E}">
        <p14:creationId xmlns:p14="http://schemas.microsoft.com/office/powerpoint/2010/main" val="31424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m's eye view of the feet of a person running on the road">
            <a:extLst>
              <a:ext uri="{FF2B5EF4-FFF2-40B4-BE49-F238E27FC236}">
                <a16:creationId xmlns:a16="http://schemas.microsoft.com/office/drawing/2014/main" id="{E3E7AFD3-7F22-0747-589E-CC8C16A12AEC}"/>
              </a:ext>
            </a:extLst>
          </p:cNvPr>
          <p:cNvPicPr>
            <a:picLocks noChangeAspect="1"/>
          </p:cNvPicPr>
          <p:nvPr/>
        </p:nvPicPr>
        <p:blipFill rotWithShape="1">
          <a:blip r:embed="rId2"/>
          <a:srcRect l="2635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p:cNvSpPr>
            <a:spLocks noGrp="1"/>
          </p:cNvSpPr>
          <p:nvPr>
            <p:ph idx="1"/>
          </p:nvPr>
        </p:nvSpPr>
        <p:spPr>
          <a:xfrm>
            <a:off x="677334" y="2160589"/>
            <a:ext cx="3851122" cy="3880773"/>
          </a:xfrm>
        </p:spPr>
        <p:txBody>
          <a:bodyPr>
            <a:normAutofit/>
          </a:bodyPr>
          <a:lstStyle/>
          <a:p>
            <a:pPr marL="0" indent="0">
              <a:buNone/>
            </a:pPr>
            <a:r>
              <a:rPr lang="en-GB" sz="2200" b="1" dirty="0"/>
              <a:t>False: </a:t>
            </a:r>
            <a:r>
              <a:rPr lang="en-GB" sz="2200" dirty="0"/>
              <a:t>Regular, moderate exercise can help relieve the day’s stresses and strains. But not too close to bedtime or it may keep you awake due to adrenaline.</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1756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507066" y="999460"/>
            <a:ext cx="5698067" cy="4479852"/>
          </a:xfrm>
        </p:spPr>
        <p:txBody>
          <a:bodyPr anchor="ctr">
            <a:normAutofit/>
          </a:bodyPr>
          <a:lstStyle/>
          <a:p>
            <a:r>
              <a:rPr lang="en-GB" dirty="0"/>
              <a:t>The size of your bed is important to a good night’s sleep… </a:t>
            </a:r>
          </a:p>
        </p:txBody>
      </p:sp>
      <p:sp>
        <p:nvSpPr>
          <p:cNvPr id="11" name="Isosceles Triangle 10">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07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8918" y="1109145"/>
            <a:ext cx="6341016" cy="4603900"/>
          </a:xfrm>
        </p:spPr>
        <p:txBody>
          <a:bodyPr anchor="ctr">
            <a:normAutofit/>
          </a:bodyPr>
          <a:lstStyle/>
          <a:p>
            <a:pPr marL="0" indent="0">
              <a:buNone/>
            </a:pPr>
            <a:r>
              <a:rPr lang="en-GB" sz="2200" dirty="0"/>
              <a:t>True: The bed should be a minimum of 6 inches longer than you when you are lying down. The right length is really important so you have enough room while you are asleep</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591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grpSp>
        <p:nvGrpSpPr>
          <p:cNvPr id="175" name="Group 17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6" name="Straight Connector 17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0" name="Isosceles Triangle 17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 name="Isosceles Triangle 18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5" name="Isosceles Triangle 18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71" name="Picture 170" descr="Kitten sleeping in a bed">
            <a:extLst>
              <a:ext uri="{FF2B5EF4-FFF2-40B4-BE49-F238E27FC236}">
                <a16:creationId xmlns:a16="http://schemas.microsoft.com/office/drawing/2014/main" id="{E23DEDD9-F935-4264-8EB7-E1F7B7D6D168}"/>
              </a:ext>
            </a:extLst>
          </p:cNvPr>
          <p:cNvPicPr>
            <a:picLocks noChangeAspect="1"/>
          </p:cNvPicPr>
          <p:nvPr/>
        </p:nvPicPr>
        <p:blipFill rotWithShape="1">
          <a:blip r:embed="rId3"/>
          <a:srcRect l="6856" r="1603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68" name="Google Shape;168;p11"/>
          <p:cNvSpPr txBox="1">
            <a:spLocks noGrp="1"/>
          </p:cNvSpPr>
          <p:nvPr>
            <p:ph type="title" idx="4294967295"/>
          </p:nvPr>
        </p:nvSpPr>
        <p:spPr>
          <a:xfrm>
            <a:off x="677333" y="609600"/>
            <a:ext cx="3851123" cy="1320800"/>
          </a:xfrm>
          <a:prstGeom prst="rect">
            <a:avLst/>
          </a:prstGeom>
        </p:spPr>
        <p:txBody>
          <a:bodyPr spcFirstLastPara="1" vert="horz" lIns="91440" tIns="45720" rIns="91440" bIns="45720" rtlCol="0" anchor="t" anchorCtr="0">
            <a:normAutofit/>
          </a:bodyPr>
          <a:lstStyle/>
          <a:p>
            <a:pPr>
              <a:lnSpc>
                <a:spcPct val="90000"/>
              </a:lnSpc>
              <a:buClr>
                <a:schemeClr val="dk2"/>
              </a:buClr>
              <a:buSzPts val="3200"/>
            </a:pPr>
            <a:r>
              <a:rPr lang="en-US" sz="2800"/>
              <a:t>How much sleep should we be getting?</a:t>
            </a:r>
          </a:p>
        </p:txBody>
      </p:sp>
      <p:sp>
        <p:nvSpPr>
          <p:cNvPr id="169" name="Google Shape;169;p11"/>
          <p:cNvSpPr txBox="1"/>
          <p:nvPr/>
        </p:nvSpPr>
        <p:spPr>
          <a:xfrm>
            <a:off x="677334" y="2160589"/>
            <a:ext cx="3851122" cy="3880773"/>
          </a:xfrm>
          <a:prstGeom prst="rect">
            <a:avLst/>
          </a:prstGeom>
        </p:spPr>
        <p:txBody>
          <a:bodyPr spcFirstLastPara="1" vert="horz" lIns="91440" tIns="45720" rIns="91440" bIns="45720" rtlCol="0" anchor="t" anchorCtr="0">
            <a:normAutofit/>
          </a:bodyPr>
          <a:lstStyle/>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sym typeface="Lucida Sans"/>
              </a:rPr>
              <a:t>Most of us need around eight hours of good-quality sleep a night to function properly – but some need more and some less. </a:t>
            </a:r>
            <a:endParaRPr lang="en-US" sz="11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100">
              <a:solidFill>
                <a:schemeClr val="tx1">
                  <a:lumMod val="75000"/>
                  <a:lumOff val="25000"/>
                </a:schemeClr>
              </a:solidFill>
              <a:sym typeface="Lucida Sans"/>
            </a:endParaRP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sym typeface="Lucida Sans"/>
              </a:rPr>
              <a:t>What matters is that you find out how much sleep you need and then try to achieve it.</a:t>
            </a:r>
            <a:endParaRPr lang="en-US" sz="11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100">
              <a:solidFill>
                <a:schemeClr val="tx1">
                  <a:lumMod val="75000"/>
                  <a:lumOff val="25000"/>
                </a:schemeClr>
              </a:solidFill>
              <a:sym typeface="Lucida Sans"/>
            </a:endParaRP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sym typeface="Lucida Sans"/>
              </a:rPr>
              <a:t>Good-quality sleep is more important than the amount of sleep that you get, and it helps to keep you feeling healthy.</a:t>
            </a:r>
            <a:endParaRPr lang="en-US" sz="11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100">
              <a:solidFill>
                <a:schemeClr val="tx1">
                  <a:lumMod val="75000"/>
                  <a:lumOff val="25000"/>
                </a:schemeClr>
              </a:solidFill>
              <a:sym typeface="Lucida Sans"/>
            </a:endParaRP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How many hours each night do you sleep? Gauge the group medium and keep this number to compare with recommended guidelines. </a:t>
            </a:r>
          </a:p>
          <a:p>
            <a:pPr>
              <a:lnSpc>
                <a:spcPct val="90000"/>
              </a:lnSpc>
              <a:spcBef>
                <a:spcPts val="1000"/>
              </a:spcBef>
              <a:buClr>
                <a:schemeClr val="accent1"/>
              </a:buClr>
              <a:buSzPct val="80000"/>
            </a:pPr>
            <a:br>
              <a:rPr lang="en-US" sz="1100" dirty="0"/>
            </a:br>
            <a:r>
              <a:rPr lang="en-US" sz="1100" dirty="0">
                <a:solidFill>
                  <a:schemeClr val="tx1">
                    <a:lumMod val="75000"/>
                    <a:lumOff val="25000"/>
                  </a:schemeClr>
                </a:solidFill>
                <a:sym typeface="Lucida Sans"/>
              </a:rPr>
              <a:t>					</a:t>
            </a:r>
            <a:endParaRPr lang="en-US" sz="1100">
              <a:solidFill>
                <a:schemeClr val="tx1">
                  <a:lumMod val="75000"/>
                  <a:lumOff val="25000"/>
                </a:schemeClr>
              </a:solidFill>
            </a:endParaRPr>
          </a:p>
        </p:txBody>
      </p:sp>
      <p:cxnSp>
        <p:nvCxnSpPr>
          <p:cNvPr id="187" name="Straight Connector 18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704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messy bed with comforter and pillows">
            <a:extLst>
              <a:ext uri="{FF2B5EF4-FFF2-40B4-BE49-F238E27FC236}">
                <a16:creationId xmlns:a16="http://schemas.microsoft.com/office/drawing/2014/main" id="{E3DCB512-F363-8509-ADE0-138DB0A995A2}"/>
              </a:ext>
            </a:extLst>
          </p:cNvPr>
          <p:cNvPicPr>
            <a:picLocks noChangeAspect="1"/>
          </p:cNvPicPr>
          <p:nvPr/>
        </p:nvPicPr>
        <p:blipFill rotWithShape="1">
          <a:blip r:embed="rId2"/>
          <a:srcRect l="12170" r="1101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7" y="1678666"/>
            <a:ext cx="4088190" cy="2369093"/>
          </a:xfrm>
        </p:spPr>
        <p:txBody>
          <a:bodyPr>
            <a:normAutofit/>
          </a:bodyPr>
          <a:lstStyle/>
          <a:p>
            <a:r>
              <a:rPr lang="en-GB" sz="4800" dirty="0"/>
              <a:t>If you can’t sleep, stay in bed anyway…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90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de view of a bed with side table and on it is an alarm clock and a white lamp">
            <a:extLst>
              <a:ext uri="{FF2B5EF4-FFF2-40B4-BE49-F238E27FC236}">
                <a16:creationId xmlns:a16="http://schemas.microsoft.com/office/drawing/2014/main" id="{64A624D3-B108-9B32-78C4-B92E9867F32D}"/>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p:cNvSpPr>
            <a:spLocks noGrp="1"/>
          </p:cNvSpPr>
          <p:nvPr>
            <p:ph idx="1"/>
          </p:nvPr>
        </p:nvSpPr>
        <p:spPr>
          <a:xfrm>
            <a:off x="677334" y="2160589"/>
            <a:ext cx="3851122" cy="3880773"/>
          </a:xfrm>
        </p:spPr>
        <p:txBody>
          <a:bodyPr>
            <a:normAutofit/>
          </a:bodyPr>
          <a:lstStyle/>
          <a:p>
            <a:pPr marL="0" indent="0">
              <a:buNone/>
            </a:pPr>
            <a:r>
              <a:rPr lang="en-GB" sz="2200" dirty="0"/>
              <a:t>False: If you can’t sleep, don’t lie there worrying about it. Get up after 20 minutes and do something you find relaxing until you feel sleepy again - then go back to bed.</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1052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and person sitting at a table with a computer&#10;&#10;Description automatically generated with low confidence">
            <a:extLst>
              <a:ext uri="{FF2B5EF4-FFF2-40B4-BE49-F238E27FC236}">
                <a16:creationId xmlns:a16="http://schemas.microsoft.com/office/drawing/2014/main" id="{63126875-D0B2-C340-F783-49DDE1ADE429}"/>
              </a:ext>
            </a:extLst>
          </p:cNvPr>
          <p:cNvPicPr>
            <a:picLocks noChangeAspect="1"/>
          </p:cNvPicPr>
          <p:nvPr/>
        </p:nvPicPr>
        <p:blipFill rotWithShape="1">
          <a:blip r:embed="rId2"/>
          <a:srcRect l="20386" r="1463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7" y="1678666"/>
            <a:ext cx="4088190" cy="2369093"/>
          </a:xfrm>
        </p:spPr>
        <p:txBody>
          <a:bodyPr>
            <a:normAutofit/>
          </a:bodyPr>
          <a:lstStyle/>
          <a:p>
            <a:pPr>
              <a:lnSpc>
                <a:spcPct val="90000"/>
              </a:lnSpc>
            </a:pPr>
            <a:r>
              <a:rPr lang="en-GB" sz="3000" dirty="0"/>
              <a:t>Having TVs, computers and fun gadgets in your room helps you sleep...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702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333502" y="2160589"/>
            <a:ext cx="8596668" cy="3880773"/>
          </a:xfrm>
        </p:spPr>
        <p:txBody>
          <a:bodyPr>
            <a:normAutofit/>
          </a:bodyPr>
          <a:lstStyle/>
          <a:p>
            <a:pPr marL="0" indent="0">
              <a:buNone/>
            </a:pPr>
            <a:r>
              <a:rPr lang="en-GB" sz="2200" b="1" dirty="0"/>
              <a:t>False: </a:t>
            </a:r>
            <a:r>
              <a:rPr lang="en-GB" sz="2200" dirty="0"/>
              <a:t>Having lots of gadgets in your bedroom can be very distracting and even make you stay up later. A bedroom, or the area where your bed is, should be for sleeping and be a calm place. Switch off all gadgets when it is sleep time.</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70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ide view of a bed with side table and on it is an alarm clock and a white lamp">
            <a:extLst>
              <a:ext uri="{FF2B5EF4-FFF2-40B4-BE49-F238E27FC236}">
                <a16:creationId xmlns:a16="http://schemas.microsoft.com/office/drawing/2014/main" id="{542338BB-6EB3-7180-C89E-80B105206C68}"/>
              </a:ext>
            </a:extLst>
          </p:cNvPr>
          <p:cNvPicPr>
            <a:picLocks noChangeAspect="1"/>
          </p:cNvPicPr>
          <p:nvPr/>
        </p:nvPicPr>
        <p:blipFill rotWithShape="1">
          <a:blip r:embed="rId2">
            <a:duotone>
              <a:prstClr val="black"/>
              <a:prstClr val="white"/>
            </a:duotone>
          </a:blip>
          <a:srcRect l="31233" r="-2"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6" y="1678666"/>
            <a:ext cx="5123515" cy="2369093"/>
          </a:xfrm>
        </p:spPr>
        <p:txBody>
          <a:bodyPr>
            <a:normAutofit/>
          </a:bodyPr>
          <a:lstStyle/>
          <a:p>
            <a:r>
              <a:rPr lang="en-GB" sz="4800" dirty="0"/>
              <a:t>An old bed is as good as a new one...</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546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333502" y="2160589"/>
            <a:ext cx="8596668" cy="3880773"/>
          </a:xfrm>
        </p:spPr>
        <p:txBody>
          <a:bodyPr>
            <a:normAutofit/>
          </a:bodyPr>
          <a:lstStyle/>
          <a:p>
            <a:pPr marL="0" indent="0">
              <a:buNone/>
            </a:pPr>
            <a:r>
              <a:rPr lang="en-GB" sz="2200" dirty="0"/>
              <a:t>False: Just like mattresses, beds do wear out. After seven years it is worth checking if you need to replace your bed for better sleep. An old mattress does not provide the optimum sleep environment for support, comfort, hygiene etc.</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7059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ide view of a bed with side table and on it is an alarm clock and a white lamp">
            <a:extLst>
              <a:ext uri="{FF2B5EF4-FFF2-40B4-BE49-F238E27FC236}">
                <a16:creationId xmlns:a16="http://schemas.microsoft.com/office/drawing/2014/main" id="{8C44EF52-E4CC-0B5A-344E-E620A1863F5A}"/>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p:cNvSpPr>
            <a:spLocks noGrp="1"/>
          </p:cNvSpPr>
          <p:nvPr>
            <p:ph type="ctrTitle"/>
          </p:nvPr>
        </p:nvSpPr>
        <p:spPr>
          <a:xfrm>
            <a:off x="668867" y="1678666"/>
            <a:ext cx="4088190" cy="2369093"/>
          </a:xfrm>
        </p:spPr>
        <p:txBody>
          <a:bodyPr>
            <a:normAutofit/>
          </a:bodyPr>
          <a:lstStyle/>
          <a:p>
            <a:pPr>
              <a:lnSpc>
                <a:spcPct val="90000"/>
              </a:lnSpc>
            </a:pPr>
            <a:r>
              <a:rPr lang="en-GB" sz="4100"/>
              <a:t>Your room should be dark when you sleep…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50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Close-up of blanket on bed at home">
            <a:extLst>
              <a:ext uri="{FF2B5EF4-FFF2-40B4-BE49-F238E27FC236}">
                <a16:creationId xmlns:a16="http://schemas.microsoft.com/office/drawing/2014/main" id="{B6EFFAAC-1434-DD19-38FB-C0CD95AFDD65}"/>
              </a:ext>
            </a:extLst>
          </p:cNvPr>
          <p:cNvPicPr>
            <a:picLocks noChangeAspect="1"/>
          </p:cNvPicPr>
          <p:nvPr/>
        </p:nvPicPr>
        <p:blipFill rotWithShape="1">
          <a:blip r:embed="rId2"/>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p:cNvSpPr>
            <a:spLocks noGrp="1"/>
          </p:cNvSpPr>
          <p:nvPr>
            <p:ph idx="1"/>
          </p:nvPr>
        </p:nvSpPr>
        <p:spPr>
          <a:xfrm>
            <a:off x="677334" y="2160589"/>
            <a:ext cx="3851122" cy="3880773"/>
          </a:xfrm>
        </p:spPr>
        <p:txBody>
          <a:bodyPr>
            <a:normAutofit/>
          </a:bodyPr>
          <a:lstStyle/>
          <a:p>
            <a:pPr marL="0" indent="0">
              <a:buNone/>
            </a:pPr>
            <a:r>
              <a:rPr lang="en-GB" sz="2200" dirty="0"/>
              <a:t>True: Your room needs to be dark to have a good night’s sleep, curtains should block out light and bedside lamps should be switched off.</a:t>
            </a:r>
          </a:p>
        </p:txBody>
      </p:sp>
      <p:cxnSp>
        <p:nvCxnSpPr>
          <p:cNvPr id="14"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59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ECF-478F-4C3F-985F-45D558BE7011}"/>
              </a:ext>
            </a:extLst>
          </p:cNvPr>
          <p:cNvSpPr>
            <a:spLocks noGrp="1"/>
          </p:cNvSpPr>
          <p:nvPr>
            <p:ph type="title"/>
          </p:nvPr>
        </p:nvSpPr>
        <p:spPr/>
        <p:txBody>
          <a:bodyPr/>
          <a:lstStyle/>
          <a:p>
            <a:r>
              <a:rPr lang="en-GB" dirty="0"/>
              <a:t>Strategies for better sleep </a:t>
            </a:r>
          </a:p>
        </p:txBody>
      </p:sp>
      <p:sp>
        <p:nvSpPr>
          <p:cNvPr id="3" name="Content Placeholder 2">
            <a:extLst>
              <a:ext uri="{FF2B5EF4-FFF2-40B4-BE49-F238E27FC236}">
                <a16:creationId xmlns:a16="http://schemas.microsoft.com/office/drawing/2014/main" id="{15C7B4D4-E421-4C71-9784-AE6DE90948BD}"/>
              </a:ext>
            </a:extLst>
          </p:cNvPr>
          <p:cNvSpPr>
            <a:spLocks noGrp="1"/>
          </p:cNvSpPr>
          <p:nvPr>
            <p:ph idx="1"/>
          </p:nvPr>
        </p:nvSpPr>
        <p:spPr>
          <a:xfrm>
            <a:off x="875201" y="1542964"/>
            <a:ext cx="8946541" cy="4136867"/>
          </a:xfrm>
        </p:spPr>
        <p:txBody>
          <a:bodyPr>
            <a:noAutofit/>
          </a:bodyPr>
          <a:lstStyle/>
          <a:p>
            <a:r>
              <a:rPr lang="en-GB" sz="2000" dirty="0"/>
              <a:t>Stick to a schedule. This means resisting daytime sleep. </a:t>
            </a:r>
          </a:p>
          <a:p>
            <a:r>
              <a:rPr lang="en-GB" sz="2000" dirty="0"/>
              <a:t>Pay attention to what you consume each day and watch for sugary content before bed. </a:t>
            </a:r>
          </a:p>
          <a:p>
            <a:r>
              <a:rPr lang="en-GB" sz="2000" dirty="0"/>
              <a:t>Create conditions that will give you the best sleep.</a:t>
            </a:r>
          </a:p>
          <a:p>
            <a:r>
              <a:rPr lang="en-GB" sz="2000" dirty="0"/>
              <a:t>Limit screentime before bed. </a:t>
            </a:r>
          </a:p>
          <a:p>
            <a:r>
              <a:rPr lang="en-GB" sz="2000" dirty="0"/>
              <a:t>Avoid large meals before bedtime. </a:t>
            </a:r>
          </a:p>
          <a:p>
            <a:r>
              <a:rPr lang="en-GB" sz="2000" dirty="0"/>
              <a:t>Exercise during the day.</a:t>
            </a:r>
          </a:p>
          <a:p>
            <a:r>
              <a:rPr lang="en-GB" sz="2000" dirty="0"/>
              <a:t>Practice breathing techniques to reduce stress.</a:t>
            </a:r>
          </a:p>
          <a:p>
            <a:endParaRPr lang="en-GB" sz="2000" dirty="0"/>
          </a:p>
          <a:p>
            <a:r>
              <a:rPr lang="en-GB" sz="2000" dirty="0"/>
              <a:t>Interesting to see that healthy eating, emotional wellbeing, social wellbeing and physical activity is all related to how you sleep. Do you all agree and if so, how? </a:t>
            </a:r>
          </a:p>
        </p:txBody>
      </p:sp>
    </p:spTree>
    <p:extLst>
      <p:ext uri="{BB962C8B-B14F-4D97-AF65-F5344CB8AC3E}">
        <p14:creationId xmlns:p14="http://schemas.microsoft.com/office/powerpoint/2010/main" val="1714109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ard Room">
            <a:extLst>
              <a:ext uri="{FF2B5EF4-FFF2-40B4-BE49-F238E27FC236}">
                <a16:creationId xmlns:a16="http://schemas.microsoft.com/office/drawing/2014/main" id="{DAB8B6CB-994F-FB1B-3019-156B1FEF75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TextBox 2"/>
          <p:cNvSpPr txBox="1"/>
          <p:nvPr/>
        </p:nvSpPr>
        <p:spPr>
          <a:xfrm>
            <a:off x="7181725" y="2837329"/>
            <a:ext cx="4512988" cy="3317938"/>
          </a:xfrm>
          <a:prstGeom prst="rect">
            <a:avLst/>
          </a:prstGeom>
        </p:spPr>
        <p:txBody>
          <a:bodyPr vert="horz" lIns="91440" tIns="45720" rIns="91440" bIns="45720" rtlCol="0" anchor="t">
            <a:normAutofit/>
          </a:bodyPr>
          <a:lstStyle/>
          <a:p>
            <a:pPr>
              <a:spcBef>
                <a:spcPts val="1000"/>
              </a:spcBef>
              <a:buClr>
                <a:schemeClr val="accent1"/>
              </a:buClr>
              <a:buSzPct val="80000"/>
            </a:pPr>
            <a:r>
              <a:rPr lang="en-US" dirty="0">
                <a:solidFill>
                  <a:srgbClr val="FFFFFF"/>
                </a:solidFill>
              </a:rPr>
              <a:t>Individually or with a partner, design a poster promoting the benefits of a good night’s sleep for younger participants at your youth club.</a:t>
            </a:r>
          </a:p>
        </p:txBody>
      </p:sp>
    </p:spTree>
    <p:extLst>
      <p:ext uri="{BB962C8B-B14F-4D97-AF65-F5344CB8AC3E}">
        <p14:creationId xmlns:p14="http://schemas.microsoft.com/office/powerpoint/2010/main" val="179020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1006D-CFBC-4E72-A416-EB59BBFF13D4}"/>
              </a:ext>
            </a:extLst>
          </p:cNvPr>
          <p:cNvSpPr>
            <a:spLocks noGrp="1"/>
          </p:cNvSpPr>
          <p:nvPr>
            <p:ph type="title"/>
          </p:nvPr>
        </p:nvSpPr>
        <p:spPr>
          <a:xfrm>
            <a:off x="1043950" y="1179151"/>
            <a:ext cx="3300646" cy="4463889"/>
          </a:xfrm>
        </p:spPr>
        <p:txBody>
          <a:bodyPr anchor="ctr">
            <a:normAutofit/>
          </a:bodyPr>
          <a:lstStyle/>
          <a:p>
            <a:r>
              <a:rPr lang="en-GB" dirty="0"/>
              <a:t>Sleep deprivation (Cont.)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563D22-5E3A-47AE-9B61-ABAC0CC89B90}"/>
              </a:ext>
            </a:extLst>
          </p:cNvPr>
          <p:cNvSpPr>
            <a:spLocks noGrp="1"/>
          </p:cNvSpPr>
          <p:nvPr>
            <p:ph idx="1"/>
          </p:nvPr>
        </p:nvSpPr>
        <p:spPr>
          <a:xfrm>
            <a:off x="4978918" y="1109145"/>
            <a:ext cx="6341016" cy="4603900"/>
          </a:xfrm>
        </p:spPr>
        <p:txBody>
          <a:bodyPr anchor="ctr">
            <a:normAutofit/>
          </a:bodyPr>
          <a:lstStyle/>
          <a:p>
            <a:r>
              <a:rPr lang="en-GB" dirty="0"/>
              <a:t>According to studies, 73% of young people do not achieve their recommended sleep (AASM, 2018). </a:t>
            </a:r>
          </a:p>
          <a:p>
            <a:endParaRPr lang="en-GB" dirty="0"/>
          </a:p>
          <a:p>
            <a:endParaRPr lang="en-GB" dirty="0"/>
          </a:p>
          <a:p>
            <a:r>
              <a:rPr lang="en-GB" dirty="0"/>
              <a:t>Main contributors to this are:</a:t>
            </a:r>
          </a:p>
          <a:p>
            <a:r>
              <a:rPr lang="en-GB" dirty="0"/>
              <a:t>Excessive screentime reduces the amount of melatonin (hormone that controls sleep) released.</a:t>
            </a:r>
          </a:p>
          <a:p>
            <a:r>
              <a:rPr lang="en-GB" dirty="0"/>
              <a:t>Anxiety</a:t>
            </a:r>
          </a:p>
          <a:p>
            <a:r>
              <a:rPr lang="en-GB" dirty="0"/>
              <a:t>Stress </a:t>
            </a:r>
          </a:p>
          <a:p>
            <a:r>
              <a:rPr lang="en-GB" dirty="0"/>
              <a:t>Lack of routine (no set structure)</a:t>
            </a:r>
          </a:p>
          <a:p>
            <a:endParaRPr lang="en-GB" dirty="0"/>
          </a:p>
          <a:p>
            <a:r>
              <a:rPr lang="en-GB" dirty="0"/>
              <a:t>What does the group think? Agree or disagree?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2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GB" dirty="0"/>
              <a:t>Activity: differences in sleep</a:t>
            </a:r>
          </a:p>
        </p:txBody>
      </p:sp>
      <p:sp>
        <p:nvSpPr>
          <p:cNvPr id="3" name="Content Placeholder 2"/>
          <p:cNvSpPr>
            <a:spLocks noGrp="1"/>
          </p:cNvSpPr>
          <p:nvPr>
            <p:ph idx="1"/>
          </p:nvPr>
        </p:nvSpPr>
        <p:spPr>
          <a:xfrm>
            <a:off x="4241804" y="509954"/>
            <a:ext cx="5412147" cy="5531408"/>
          </a:xfrm>
        </p:spPr>
        <p:txBody>
          <a:bodyPr anchor="ctr">
            <a:normAutofit fontScale="92500" lnSpcReduction="10000"/>
          </a:bodyPr>
          <a:lstStyle/>
          <a:p>
            <a:pPr>
              <a:lnSpc>
                <a:spcPct val="90000"/>
              </a:lnSpc>
            </a:pPr>
            <a:r>
              <a:rPr lang="en-GB" sz="1700" dirty="0"/>
              <a:t>Lets have a bit of fun while finding out how different sleep is to each person. So, take a piece of paper and find someone somebody to fit each of the different sleeping habits.</a:t>
            </a:r>
          </a:p>
          <a:p>
            <a:pPr marL="457200" indent="-457200">
              <a:lnSpc>
                <a:spcPct val="90000"/>
              </a:lnSpc>
              <a:buFont typeface="+mj-lt"/>
              <a:buAutoNum type="arabicPeriod"/>
            </a:pPr>
            <a:r>
              <a:rPr lang="en-GB" sz="1700" dirty="0"/>
              <a:t>Had 8 hours sleep last night</a:t>
            </a:r>
          </a:p>
          <a:p>
            <a:pPr marL="457200" indent="-457200">
              <a:lnSpc>
                <a:spcPct val="90000"/>
              </a:lnSpc>
              <a:buFont typeface="+mj-lt"/>
              <a:buAutoNum type="arabicPeriod"/>
            </a:pPr>
            <a:r>
              <a:rPr lang="en-GB" sz="1700" dirty="0"/>
              <a:t>Had 6 hours sleep last night</a:t>
            </a:r>
          </a:p>
          <a:p>
            <a:pPr marL="457200" indent="-457200">
              <a:lnSpc>
                <a:spcPct val="90000"/>
              </a:lnSpc>
              <a:buFont typeface="+mj-lt"/>
              <a:buAutoNum type="arabicPeriod"/>
            </a:pPr>
            <a:r>
              <a:rPr lang="en-GB" sz="1700" dirty="0"/>
              <a:t>Sleeps with the window open</a:t>
            </a:r>
          </a:p>
          <a:p>
            <a:pPr marL="457200" indent="-457200">
              <a:lnSpc>
                <a:spcPct val="90000"/>
              </a:lnSpc>
              <a:buFont typeface="+mj-lt"/>
              <a:buAutoNum type="arabicPeriod"/>
            </a:pPr>
            <a:r>
              <a:rPr lang="en-GB" sz="1700" dirty="0"/>
              <a:t>Sleeps on one pillow</a:t>
            </a:r>
          </a:p>
          <a:p>
            <a:pPr marL="457200" indent="-457200">
              <a:lnSpc>
                <a:spcPct val="90000"/>
              </a:lnSpc>
              <a:buFont typeface="+mj-lt"/>
              <a:buAutoNum type="arabicPeriod"/>
            </a:pPr>
            <a:r>
              <a:rPr lang="en-GB" sz="1700" dirty="0"/>
              <a:t>Sleeps on 2 pillows</a:t>
            </a:r>
          </a:p>
          <a:p>
            <a:pPr marL="457200" indent="-457200">
              <a:lnSpc>
                <a:spcPct val="90000"/>
              </a:lnSpc>
              <a:buFont typeface="+mj-lt"/>
              <a:buAutoNum type="arabicPeriod"/>
            </a:pPr>
            <a:r>
              <a:rPr lang="en-GB" sz="1700" dirty="0"/>
              <a:t>Takes a glass of water to bed</a:t>
            </a:r>
          </a:p>
          <a:p>
            <a:pPr marL="457200" indent="-457200">
              <a:lnSpc>
                <a:spcPct val="90000"/>
              </a:lnSpc>
              <a:buFont typeface="+mj-lt"/>
              <a:buAutoNum type="arabicPeriod"/>
            </a:pPr>
            <a:r>
              <a:rPr lang="en-GB" sz="1700" dirty="0"/>
              <a:t>Sleeps with one leg in and one leg out of the blanket</a:t>
            </a:r>
          </a:p>
          <a:p>
            <a:pPr marL="457200" indent="-457200">
              <a:lnSpc>
                <a:spcPct val="90000"/>
              </a:lnSpc>
              <a:buFont typeface="+mj-lt"/>
              <a:buAutoNum type="arabicPeriod"/>
            </a:pPr>
            <a:r>
              <a:rPr lang="en-GB" sz="1700" dirty="0"/>
              <a:t>Needs absolute silence to sleep</a:t>
            </a:r>
          </a:p>
          <a:p>
            <a:pPr marL="457200" indent="-457200">
              <a:lnSpc>
                <a:spcPct val="90000"/>
              </a:lnSpc>
              <a:buFont typeface="+mj-lt"/>
              <a:buAutoNum type="arabicPeriod"/>
            </a:pPr>
            <a:r>
              <a:rPr lang="en-GB" sz="1700" dirty="0"/>
              <a:t>Listens to music to help them fall asleep</a:t>
            </a:r>
          </a:p>
          <a:p>
            <a:pPr marL="457200" indent="-457200">
              <a:lnSpc>
                <a:spcPct val="90000"/>
              </a:lnSpc>
              <a:buFont typeface="+mj-lt"/>
              <a:buAutoNum type="arabicPeriod"/>
            </a:pPr>
            <a:r>
              <a:rPr lang="en-GB" sz="1700" dirty="0"/>
              <a:t>Sleeps with their pet</a:t>
            </a:r>
          </a:p>
          <a:p>
            <a:pPr marL="457200" indent="-457200">
              <a:lnSpc>
                <a:spcPct val="90000"/>
              </a:lnSpc>
              <a:buFont typeface="+mj-lt"/>
              <a:buAutoNum type="arabicPeriod"/>
            </a:pPr>
            <a:r>
              <a:rPr lang="en-GB" sz="1700" dirty="0"/>
              <a:t>Snores</a:t>
            </a:r>
          </a:p>
          <a:p>
            <a:pPr marL="457200" indent="-457200">
              <a:lnSpc>
                <a:spcPct val="90000"/>
              </a:lnSpc>
              <a:buFont typeface="+mj-lt"/>
              <a:buAutoNum type="arabicPeriod"/>
            </a:pPr>
            <a:endParaRPr lang="en-GB" sz="1700" dirty="0"/>
          </a:p>
          <a:p>
            <a:pPr marL="0" indent="0">
              <a:lnSpc>
                <a:spcPct val="90000"/>
              </a:lnSpc>
              <a:buNone/>
            </a:pPr>
            <a:r>
              <a:rPr lang="en-GB" sz="1700" dirty="0"/>
              <a:t>How many did you get? </a:t>
            </a:r>
          </a:p>
          <a:p>
            <a:pPr marL="457200" indent="-457200">
              <a:lnSpc>
                <a:spcPct val="90000"/>
              </a:lnSpc>
              <a:buFont typeface="+mj-lt"/>
              <a:buAutoNum type="arabicPeriod"/>
            </a:pPr>
            <a:endParaRPr lang="en-GB" sz="1700" dirty="0"/>
          </a:p>
        </p:txBody>
      </p:sp>
    </p:spTree>
    <p:extLst>
      <p:ext uri="{BB962C8B-B14F-4D97-AF65-F5344CB8AC3E}">
        <p14:creationId xmlns:p14="http://schemas.microsoft.com/office/powerpoint/2010/main" val="81679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cxnSp>
        <p:nvCxnSpPr>
          <p:cNvPr id="159" name="Straight Connector 15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C81AB3F-D6C7-7007-69AD-B577066A7114}"/>
              </a:ext>
            </a:extLst>
          </p:cNvPr>
          <p:cNvSpPr>
            <a:spLocks noGrp="1"/>
          </p:cNvSpPr>
          <p:nvPr>
            <p:ph type="title"/>
          </p:nvPr>
        </p:nvSpPr>
        <p:spPr>
          <a:xfrm>
            <a:off x="643467" y="816638"/>
            <a:ext cx="3367359" cy="5224724"/>
          </a:xfrm>
        </p:spPr>
        <p:txBody>
          <a:bodyPr anchor="ctr">
            <a:normAutofit/>
          </a:bodyPr>
          <a:lstStyle/>
          <a:p>
            <a:r>
              <a:rPr lang="en-GB" dirty="0"/>
              <a:t>Factors that influence sleep</a:t>
            </a:r>
          </a:p>
        </p:txBody>
      </p:sp>
      <p:sp>
        <p:nvSpPr>
          <p:cNvPr id="4" name="Content Placeholder 3">
            <a:extLst>
              <a:ext uri="{FF2B5EF4-FFF2-40B4-BE49-F238E27FC236}">
                <a16:creationId xmlns:a16="http://schemas.microsoft.com/office/drawing/2014/main" id="{F37A67F6-3429-5C73-9DA3-632ACBB9D737}"/>
              </a:ext>
            </a:extLst>
          </p:cNvPr>
          <p:cNvSpPr>
            <a:spLocks noGrp="1"/>
          </p:cNvSpPr>
          <p:nvPr>
            <p:ph idx="1"/>
          </p:nvPr>
        </p:nvSpPr>
        <p:spPr>
          <a:xfrm>
            <a:off x="4654295" y="816638"/>
            <a:ext cx="4619706" cy="5224724"/>
          </a:xfrm>
        </p:spPr>
        <p:txBody>
          <a:bodyPr anchor="ctr">
            <a:normAutofit/>
          </a:bodyPr>
          <a:lstStyle/>
          <a:p>
            <a:r>
              <a:rPr lang="en-GB" dirty="0"/>
              <a:t>Diet- caffeine (contained in coffee, tea, cola and chocolate) is a stimulant and can prevent you from getting to sleep. Spicy and acidic foods or eating a big meal before you go to bed can cause heart burn and indigestion. Sugar can also contribute to negative sleeping patterns. </a:t>
            </a:r>
          </a:p>
          <a:p>
            <a:r>
              <a:rPr lang="en-GB" dirty="0"/>
              <a:t>Tobacco- nicotine is a stimulant and can prevent you from getting to sleep. Nicotine is also addictive and smokers tend to wake up after 2-3 hours of sleep due to nicotine withdrawal.</a:t>
            </a:r>
          </a:p>
          <a:p>
            <a:endParaRPr lang="en-GB" dirty="0"/>
          </a:p>
        </p:txBody>
      </p:sp>
      <p:sp>
        <p:nvSpPr>
          <p:cNvPr id="154" name="Google Shape;154;p9"/>
          <p:cNvSpPr txBox="1"/>
          <p:nvPr/>
        </p:nvSpPr>
        <p:spPr>
          <a:xfrm>
            <a:off x="2549769" y="1764323"/>
            <a:ext cx="9362369" cy="4572000"/>
          </a:xfrm>
          <a:prstGeom prst="rect">
            <a:avLst/>
          </a:prstGeom>
          <a:noFill/>
          <a:ln>
            <a:noFill/>
          </a:ln>
        </p:spPr>
        <p:txBody>
          <a:bodyPr spcFirstLastPara="1" wrap="square" lIns="91425" tIns="45700" rIns="91425" bIns="45700" anchor="t" anchorCtr="0">
            <a:noAutofit/>
          </a:bodyPr>
          <a:lstStyle/>
          <a:p>
            <a:pPr marL="452628" indent="-342900">
              <a:buClr>
                <a:schemeClr val="accent1"/>
              </a:buClr>
              <a:buSzPts val="1632"/>
              <a:buFont typeface="Arial" panose="020B0604020202020204" pitchFamily="34" charset="0"/>
              <a:buChar char="•"/>
            </a:pPr>
            <a:endParaRPr sz="2400" dirty="0">
              <a:latin typeface="Lucida Sans"/>
              <a:ea typeface="Lucida Sans"/>
              <a:cs typeface="Lucida Sans"/>
              <a:sym typeface="Lucida Sans"/>
            </a:endParaRPr>
          </a:p>
        </p:txBody>
      </p:sp>
    </p:spTree>
    <p:extLst>
      <p:ext uri="{BB962C8B-B14F-4D97-AF65-F5344CB8AC3E}">
        <p14:creationId xmlns:p14="http://schemas.microsoft.com/office/powerpoint/2010/main" val="159224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3" name="Title 2">
            <a:extLst>
              <a:ext uri="{FF2B5EF4-FFF2-40B4-BE49-F238E27FC236}">
                <a16:creationId xmlns:a16="http://schemas.microsoft.com/office/drawing/2014/main" id="{30B7EE66-CC3D-5EB1-42CB-5630E420942D}"/>
              </a:ext>
            </a:extLst>
          </p:cNvPr>
          <p:cNvSpPr>
            <a:spLocks noGrp="1"/>
          </p:cNvSpPr>
          <p:nvPr>
            <p:ph type="title"/>
          </p:nvPr>
        </p:nvSpPr>
        <p:spPr>
          <a:xfrm>
            <a:off x="827085" y="452789"/>
            <a:ext cx="8596668" cy="1320800"/>
          </a:xfrm>
        </p:spPr>
        <p:txBody>
          <a:bodyPr/>
          <a:lstStyle/>
          <a:p>
            <a:r>
              <a:rPr lang="en-GB" dirty="0"/>
              <a:t>Additional factors that impact sleep  </a:t>
            </a:r>
          </a:p>
        </p:txBody>
      </p:sp>
      <p:graphicFrame>
        <p:nvGraphicFramePr>
          <p:cNvPr id="16" name="Content Placeholder 3">
            <a:extLst>
              <a:ext uri="{FF2B5EF4-FFF2-40B4-BE49-F238E27FC236}">
                <a16:creationId xmlns:a16="http://schemas.microsoft.com/office/drawing/2014/main" id="{26233D06-00F1-F277-7414-75A071E2F1D9}"/>
              </a:ext>
            </a:extLst>
          </p:cNvPr>
          <p:cNvGraphicFramePr>
            <a:graphicFrameLocks noGrp="1"/>
          </p:cNvGraphicFramePr>
          <p:nvPr>
            <p:ph idx="1"/>
            <p:extLst>
              <p:ext uri="{D42A27DB-BD31-4B8C-83A1-F6EECF244321}">
                <p14:modId xmlns:p14="http://schemas.microsoft.com/office/powerpoint/2010/main" val="1341100658"/>
              </p:ext>
            </p:extLst>
          </p:nvPr>
        </p:nvGraphicFramePr>
        <p:xfrm>
          <a:off x="827085" y="1626834"/>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01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4EC0C-4263-96E0-079D-FB72DA91AB3A}"/>
              </a:ext>
            </a:extLst>
          </p:cNvPr>
          <p:cNvSpPr>
            <a:spLocks noGrp="1"/>
          </p:cNvSpPr>
          <p:nvPr>
            <p:ph type="title"/>
          </p:nvPr>
        </p:nvSpPr>
        <p:spPr>
          <a:xfrm>
            <a:off x="1286933" y="609600"/>
            <a:ext cx="10197494" cy="1099457"/>
          </a:xfrm>
        </p:spPr>
        <p:txBody>
          <a:bodyPr>
            <a:normAutofit/>
          </a:bodyPr>
          <a:lstStyle/>
          <a:p>
            <a:r>
              <a:rPr lang="en-GB" dirty="0"/>
              <a:t>What is a good night sleep?</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114E4D7-1217-B8EA-7ADF-232315384191}"/>
              </a:ext>
            </a:extLst>
          </p:cNvPr>
          <p:cNvGraphicFramePr>
            <a:graphicFrameLocks noGrp="1"/>
          </p:cNvGraphicFramePr>
          <p:nvPr>
            <p:ph idx="1"/>
            <p:extLst>
              <p:ext uri="{D42A27DB-BD31-4B8C-83A1-F6EECF244321}">
                <p14:modId xmlns:p14="http://schemas.microsoft.com/office/powerpoint/2010/main" val="33946491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74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2"/>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5B23C13-6516-6839-014A-F9A9174D00F7}"/>
              </a:ext>
            </a:extLst>
          </p:cNvPr>
          <p:cNvSpPr>
            <a:spLocks noGrp="1"/>
          </p:cNvSpPr>
          <p:nvPr>
            <p:ph type="title"/>
          </p:nvPr>
        </p:nvSpPr>
        <p:spPr>
          <a:xfrm>
            <a:off x="2957472" y="849086"/>
            <a:ext cx="7522959" cy="1099457"/>
          </a:xfrm>
        </p:spPr>
        <p:txBody>
          <a:bodyPr>
            <a:normAutofit/>
          </a:bodyPr>
          <a:lstStyle/>
          <a:p>
            <a:r>
              <a:rPr lang="en-GB" dirty="0"/>
              <a:t>What happens when we sleep </a:t>
            </a:r>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 name="Content Placeholder 8">
            <a:extLst>
              <a:ext uri="{FF2B5EF4-FFF2-40B4-BE49-F238E27FC236}">
                <a16:creationId xmlns:a16="http://schemas.microsoft.com/office/drawing/2014/main" id="{90B1ED0E-775C-3798-B576-08A5329A26F3}"/>
              </a:ext>
            </a:extLst>
          </p:cNvPr>
          <p:cNvGraphicFramePr>
            <a:graphicFrameLocks noGrp="1"/>
          </p:cNvGraphicFramePr>
          <p:nvPr>
            <p:ph idx="1"/>
            <p:extLst>
              <p:ext uri="{D42A27DB-BD31-4B8C-83A1-F6EECF244321}">
                <p14:modId xmlns:p14="http://schemas.microsoft.com/office/powerpoint/2010/main" val="1053641423"/>
              </p:ext>
            </p:extLst>
          </p:nvPr>
        </p:nvGraphicFramePr>
        <p:xfrm>
          <a:off x="-2" y="1582616"/>
          <a:ext cx="12027879" cy="493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973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F5BE3B-CCE0-4A6D-83D1-4B3B39E49FD9}">
  <ds:schemaRefs>
    <ds:schemaRef ds:uri="http://schemas.microsoft.com/sharepoint/v3/contenttype/forms"/>
  </ds:schemaRefs>
</ds:datastoreItem>
</file>

<file path=customXml/itemProps2.xml><?xml version="1.0" encoding="utf-8"?>
<ds:datastoreItem xmlns:ds="http://schemas.openxmlformats.org/officeDocument/2006/customXml" ds:itemID="{36D621C6-02CB-4A43-81E6-E934732FE3A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46E3C0-E5EC-49D6-BC55-83787D90E1DD}"/>
</file>

<file path=docProps/app.xml><?xml version="1.0" encoding="utf-8"?>
<Properties xmlns="http://schemas.openxmlformats.org/officeDocument/2006/extended-properties" xmlns:vt="http://schemas.openxmlformats.org/officeDocument/2006/docPropsVTypes">
  <Template>Facet</Template>
  <TotalTime>423</TotalTime>
  <Words>1578</Words>
  <Application>Microsoft Office PowerPoint</Application>
  <PresentationFormat>Widescreen</PresentationFormat>
  <Paragraphs>119</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Facet</vt:lpstr>
      <vt:lpstr>Sleep deprivation </vt:lpstr>
      <vt:lpstr>Sleep deprivation </vt:lpstr>
      <vt:lpstr>How much sleep should we be getting?</vt:lpstr>
      <vt:lpstr>Sleep deprivation (Cont.) </vt:lpstr>
      <vt:lpstr>Activity: differences in sleep</vt:lpstr>
      <vt:lpstr>Factors that influence sleep</vt:lpstr>
      <vt:lpstr>Additional factors that impact sleep  </vt:lpstr>
      <vt:lpstr>What is a good night sleep?</vt:lpstr>
      <vt:lpstr>What happens when we sleep </vt:lpstr>
      <vt:lpstr>Growth and repair </vt:lpstr>
      <vt:lpstr>Improved concentration, learning and memory</vt:lpstr>
      <vt:lpstr>Boosts mental well-being</vt:lpstr>
      <vt:lpstr>Boosts the immune system</vt:lpstr>
      <vt:lpstr>Improved physical state </vt:lpstr>
      <vt:lpstr>PowerPoint Presentation</vt:lpstr>
      <vt:lpstr>You should eat a huge meal before you go to sleep…</vt:lpstr>
      <vt:lpstr>PowerPoint Presentation</vt:lpstr>
      <vt:lpstr>You must have a comfy bed… </vt:lpstr>
      <vt:lpstr>PowerPoint Presentation</vt:lpstr>
      <vt:lpstr>We should have lots of blankets and keep the heating on all night… </vt:lpstr>
      <vt:lpstr>PowerPoint Presentation</vt:lpstr>
      <vt:lpstr>We all sleep differently… </vt:lpstr>
      <vt:lpstr>PowerPoint Presentation</vt:lpstr>
      <vt:lpstr>We should go to bed and get up at the same time every day… </vt:lpstr>
      <vt:lpstr>PowerPoint Presentation</vt:lpstr>
      <vt:lpstr>Exercise just before bedtime will help you sleep… </vt:lpstr>
      <vt:lpstr>PowerPoint Presentation</vt:lpstr>
      <vt:lpstr>The size of your bed is important to a good night’s sleep… </vt:lpstr>
      <vt:lpstr>PowerPoint Presentation</vt:lpstr>
      <vt:lpstr>If you can’t sleep, stay in bed anyway… </vt:lpstr>
      <vt:lpstr>PowerPoint Presentation</vt:lpstr>
      <vt:lpstr>Having TVs, computers and fun gadgets in your room helps you sleep... </vt:lpstr>
      <vt:lpstr>PowerPoint Presentation</vt:lpstr>
      <vt:lpstr>An old bed is as good as a new one...</vt:lpstr>
      <vt:lpstr>PowerPoint Presentation</vt:lpstr>
      <vt:lpstr>Your room should be dark when you sleep… </vt:lpstr>
      <vt:lpstr>PowerPoint Presentation</vt:lpstr>
      <vt:lpstr>Strategies for better sleep </vt:lpstr>
      <vt:lpstr>PowerPoint Presentation</vt:lpstr>
    </vt:vector>
  </TitlesOfParts>
  <Company>N.I.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dc:title>
  <dc:creator>manningt</dc:creator>
  <cp:lastModifiedBy>Michial</cp:lastModifiedBy>
  <cp:revision>23</cp:revision>
  <dcterms:created xsi:type="dcterms:W3CDTF">2021-07-21T17:19:33Z</dcterms:created>
  <dcterms:modified xsi:type="dcterms:W3CDTF">2022-10-06T13:32:12Z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