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sldIdLst>
    <p:sldId id="257" r:id="rId5"/>
    <p:sldId id="258" r:id="rId6"/>
    <p:sldId id="259" r:id="rId7"/>
    <p:sldId id="277" r:id="rId8"/>
    <p:sldId id="280" r:id="rId9"/>
    <p:sldId id="263" r:id="rId10"/>
    <p:sldId id="264" r:id="rId11"/>
    <p:sldId id="262" r:id="rId12"/>
    <p:sldId id="266" r:id="rId13"/>
    <p:sldId id="268" r:id="rId14"/>
    <p:sldId id="269" r:id="rId15"/>
    <p:sldId id="270" r:id="rId16"/>
    <p:sldId id="271" r:id="rId17"/>
    <p:sldId id="272" r:id="rId18"/>
    <p:sldId id="273" r:id="rId19"/>
    <p:sldId id="274" r:id="rId20"/>
    <p:sldId id="267" r:id="rId21"/>
    <p:sldId id="275" r:id="rId22"/>
    <p:sldId id="278" r:id="rId23"/>
    <p:sldId id="279"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74E7E8-2F3E-4FDD-9170-BA482030E7E8}" v="36" dt="2022-10-06T13:45:59.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5102" autoAdjust="0"/>
  </p:normalViewPr>
  <p:slideViewPr>
    <p:cSldViewPr snapToGrid="0">
      <p:cViewPr varScale="1">
        <p:scale>
          <a:sx n="41" d="100"/>
          <a:sy n="41" d="100"/>
        </p:scale>
        <p:origin x="4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ial Dudley" userId="S::michial.dudley@boysandgirlsclubs.net::89ddba62-d651-40d7-8793-ffc5fc64fabd" providerId="AD" clId="Web-{9174E7E8-2F3E-4FDD-9170-BA482030E7E8}"/>
    <pc:docChg chg="modSld">
      <pc:chgData name="Michial Dudley" userId="S::michial.dudley@boysandgirlsclubs.net::89ddba62-d651-40d7-8793-ffc5fc64fabd" providerId="AD" clId="Web-{9174E7E8-2F3E-4FDD-9170-BA482030E7E8}" dt="2022-10-06T13:45:59.631" v="35" actId="20577"/>
      <pc:docMkLst>
        <pc:docMk/>
      </pc:docMkLst>
      <pc:sldChg chg="modSp">
        <pc:chgData name="Michial Dudley" userId="S::michial.dudley@boysandgirlsclubs.net::89ddba62-d651-40d7-8793-ffc5fc64fabd" providerId="AD" clId="Web-{9174E7E8-2F3E-4FDD-9170-BA482030E7E8}" dt="2022-10-06T13:44:56.740" v="9" actId="20577"/>
        <pc:sldMkLst>
          <pc:docMk/>
          <pc:sldMk cId="545310125" sldId="258"/>
        </pc:sldMkLst>
        <pc:spChg chg="mod">
          <ac:chgData name="Michial Dudley" userId="S::michial.dudley@boysandgirlsclubs.net::89ddba62-d651-40d7-8793-ffc5fc64fabd" providerId="AD" clId="Web-{9174E7E8-2F3E-4FDD-9170-BA482030E7E8}" dt="2022-10-06T13:44:56.740" v="9" actId="20577"/>
          <ac:spMkLst>
            <pc:docMk/>
            <pc:sldMk cId="545310125" sldId="258"/>
            <ac:spMk id="3" creationId="{00000000-0000-0000-0000-000000000000}"/>
          </ac:spMkLst>
        </pc:spChg>
      </pc:sldChg>
      <pc:sldChg chg="modSp">
        <pc:chgData name="Michial Dudley" userId="S::michial.dudley@boysandgirlsclubs.net::89ddba62-d651-40d7-8793-ffc5fc64fabd" providerId="AD" clId="Web-{9174E7E8-2F3E-4FDD-9170-BA482030E7E8}" dt="2022-10-06T13:45:43.944" v="33" actId="20577"/>
        <pc:sldMkLst>
          <pc:docMk/>
          <pc:sldMk cId="2182381785" sldId="263"/>
        </pc:sldMkLst>
        <pc:spChg chg="mod">
          <ac:chgData name="Michial Dudley" userId="S::michial.dudley@boysandgirlsclubs.net::89ddba62-d651-40d7-8793-ffc5fc64fabd" providerId="AD" clId="Web-{9174E7E8-2F3E-4FDD-9170-BA482030E7E8}" dt="2022-10-06T13:45:43.944" v="33" actId="20577"/>
          <ac:spMkLst>
            <pc:docMk/>
            <pc:sldMk cId="2182381785" sldId="263"/>
            <ac:spMk id="17" creationId="{00000000-0000-0000-0000-000000000000}"/>
          </ac:spMkLst>
        </pc:spChg>
      </pc:sldChg>
      <pc:sldChg chg="modSp">
        <pc:chgData name="Michial Dudley" userId="S::michial.dudley@boysandgirlsclubs.net::89ddba62-d651-40d7-8793-ffc5fc64fabd" providerId="AD" clId="Web-{9174E7E8-2F3E-4FDD-9170-BA482030E7E8}" dt="2022-10-06T13:45:59.631" v="35" actId="20577"/>
        <pc:sldMkLst>
          <pc:docMk/>
          <pc:sldMk cId="2859260090" sldId="270"/>
        </pc:sldMkLst>
        <pc:spChg chg="mod">
          <ac:chgData name="Michial Dudley" userId="S::michial.dudley@boysandgirlsclubs.net::89ddba62-d651-40d7-8793-ffc5fc64fabd" providerId="AD" clId="Web-{9174E7E8-2F3E-4FDD-9170-BA482030E7E8}" dt="2022-10-06T13:45:59.631" v="35" actId="20577"/>
          <ac:spMkLst>
            <pc:docMk/>
            <pc:sldMk cId="2859260090" sldId="270"/>
            <ac:spMk id="3" creationId="{00000000-0000-0000-0000-000000000000}"/>
          </ac:spMkLst>
        </pc:spChg>
      </pc:sldChg>
      <pc:sldChg chg="modSp">
        <pc:chgData name="Michial Dudley" userId="S::michial.dudley@boysandgirlsclubs.net::89ddba62-d651-40d7-8793-ffc5fc64fabd" providerId="AD" clId="Web-{9174E7E8-2F3E-4FDD-9170-BA482030E7E8}" dt="2022-10-06T13:45:28.318" v="30" actId="20577"/>
        <pc:sldMkLst>
          <pc:docMk/>
          <pc:sldMk cId="4106658981" sldId="280"/>
        </pc:sldMkLst>
        <pc:spChg chg="mod">
          <ac:chgData name="Michial Dudley" userId="S::michial.dudley@boysandgirlsclubs.net::89ddba62-d651-40d7-8793-ffc5fc64fabd" providerId="AD" clId="Web-{9174E7E8-2F3E-4FDD-9170-BA482030E7E8}" dt="2022-10-06T13:45:28.318" v="30" actId="20577"/>
          <ac:spMkLst>
            <pc:docMk/>
            <pc:sldMk cId="4106658981" sldId="280"/>
            <ac:spMk id="3" creationId="{9B2AC55E-F9E4-7BCE-A31C-4188A78953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B6320-9EA0-4B9A-8506-B599E0A7BEDF}" type="datetimeFigureOut">
              <a:rPr lang="en-GB" smtClean="0"/>
              <a:t>06/10/2022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320C4-29AB-4215-88C2-40F8CD20577A}" type="slidenum">
              <a:rPr lang="en-GB" smtClean="0"/>
              <a:t>‹#›</a:t>
            </a:fld>
            <a:endParaRPr lang="en-GB"/>
          </a:p>
        </p:txBody>
      </p:sp>
    </p:spTree>
    <p:extLst>
      <p:ext uri="{BB962C8B-B14F-4D97-AF65-F5344CB8AC3E}">
        <p14:creationId xmlns:p14="http://schemas.microsoft.com/office/powerpoint/2010/main" val="219959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whether the eat well guide would change depending on activity levels or should this stay the same? If it would change, which aspects and why? </a:t>
            </a:r>
          </a:p>
        </p:txBody>
      </p:sp>
      <p:sp>
        <p:nvSpPr>
          <p:cNvPr id="4" name="Slide Number Placeholder 3"/>
          <p:cNvSpPr>
            <a:spLocks noGrp="1"/>
          </p:cNvSpPr>
          <p:nvPr>
            <p:ph type="sldNum" sz="quarter" idx="10"/>
          </p:nvPr>
        </p:nvSpPr>
        <p:spPr/>
        <p:txBody>
          <a:bodyPr/>
          <a:lstStyle/>
          <a:p>
            <a:fld id="{6D29D216-70E8-4C25-8E38-A13F753D853A}" type="slidenum">
              <a:rPr lang="en-GB" smtClean="0"/>
              <a:t>8</a:t>
            </a:fld>
            <a:endParaRPr lang="en-GB"/>
          </a:p>
        </p:txBody>
      </p:sp>
    </p:spTree>
    <p:extLst>
      <p:ext uri="{BB962C8B-B14F-4D97-AF65-F5344CB8AC3E}">
        <p14:creationId xmlns:p14="http://schemas.microsoft.com/office/powerpoint/2010/main" val="14865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QaILk3SQfh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Variety of fresh salads">
            <a:extLst>
              <a:ext uri="{FF2B5EF4-FFF2-40B4-BE49-F238E27FC236}">
                <a16:creationId xmlns:a16="http://schemas.microsoft.com/office/drawing/2014/main" id="{6D2B8AB3-75D5-AA23-F8C2-E54F729EF15E}"/>
              </a:ext>
            </a:extLst>
          </p:cNvPr>
          <p:cNvPicPr>
            <a:picLocks noChangeAspect="1"/>
          </p:cNvPicPr>
          <p:nvPr/>
        </p:nvPicPr>
        <p:blipFill rotWithShape="1">
          <a:blip r:embed="rId2"/>
          <a:srcRect l="20638" r="2685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p:cNvSpPr>
            <a:spLocks noGrp="1"/>
          </p:cNvSpPr>
          <p:nvPr>
            <p:ph type="ctrTitle"/>
          </p:nvPr>
        </p:nvSpPr>
        <p:spPr>
          <a:xfrm>
            <a:off x="5380563" y="1678665"/>
            <a:ext cx="3887839" cy="2372168"/>
          </a:xfrm>
        </p:spPr>
        <p:txBody>
          <a:bodyPr>
            <a:normAutofit/>
          </a:bodyPr>
          <a:lstStyle/>
          <a:p>
            <a:r>
              <a:rPr lang="en-GB" dirty="0"/>
              <a:t>The Eat Well Guide</a:t>
            </a:r>
          </a:p>
        </p:txBody>
      </p:sp>
      <p:sp>
        <p:nvSpPr>
          <p:cNvPr id="3" name="Subtitle 2"/>
          <p:cNvSpPr>
            <a:spLocks noGrp="1"/>
          </p:cNvSpPr>
          <p:nvPr>
            <p:ph type="subTitle" idx="1"/>
          </p:nvPr>
        </p:nvSpPr>
        <p:spPr>
          <a:xfrm>
            <a:off x="5380563" y="4050833"/>
            <a:ext cx="3893440" cy="1096899"/>
          </a:xfrm>
        </p:spPr>
        <p:txBody>
          <a:bodyPr>
            <a:normAutofit/>
          </a:bodyPr>
          <a:lstStyle/>
          <a:p>
            <a:r>
              <a:rPr lang="en-GB" dirty="0"/>
              <a:t>Theme: Healthy Eating- session 9</a:t>
            </a:r>
          </a:p>
        </p:txBody>
      </p:sp>
    </p:spTree>
    <p:extLst>
      <p:ext uri="{BB962C8B-B14F-4D97-AF65-F5344CB8AC3E}">
        <p14:creationId xmlns:p14="http://schemas.microsoft.com/office/powerpoint/2010/main" val="22955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5408" r="29252"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609600"/>
            <a:ext cx="3851123" cy="1320800"/>
          </a:xfrm>
        </p:spPr>
        <p:txBody>
          <a:bodyPr vert="horz" lIns="91440" tIns="45720" rIns="91440" bIns="45720" rtlCol="0" anchor="t">
            <a:normAutofit/>
          </a:bodyPr>
          <a:lstStyle/>
          <a:p>
            <a:r>
              <a:rPr lang="en-US"/>
              <a:t>Fruit and vegetables</a:t>
            </a:r>
          </a:p>
        </p:txBody>
      </p:sp>
      <p:sp>
        <p:nvSpPr>
          <p:cNvPr id="5" name="TextBox 4"/>
          <p:cNvSpPr txBox="1"/>
          <p:nvPr/>
        </p:nvSpPr>
        <p:spPr>
          <a:xfrm>
            <a:off x="677334" y="2160589"/>
            <a:ext cx="3851122"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dirty="0">
                <a:solidFill>
                  <a:schemeClr val="tx1">
                    <a:lumMod val="75000"/>
                    <a:lumOff val="25000"/>
                  </a:schemeClr>
                </a:solidFill>
              </a:rPr>
              <a:t>Fruit and vegetables  should make up just over a third of the food we eat each day</a:t>
            </a: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r>
              <a:rPr lang="en-US" dirty="0">
                <a:solidFill>
                  <a:schemeClr val="tx1">
                    <a:lumMod val="75000"/>
                    <a:lumOff val="25000"/>
                  </a:schemeClr>
                </a:solidFill>
              </a:rPr>
              <a:t>Aim to eat at least five portions of a variety of fruit and vegetables each day.</a:t>
            </a: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r>
              <a:rPr lang="en-US" dirty="0">
                <a:solidFill>
                  <a:schemeClr val="tx1">
                    <a:lumMod val="75000"/>
                    <a:lumOff val="25000"/>
                  </a:schemeClr>
                </a:solidFill>
              </a:rPr>
              <a:t>Choose from fresh, frozen, canned, dried or juiced. </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41313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31290" r="14706"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609600"/>
            <a:ext cx="3851123" cy="1320800"/>
          </a:xfrm>
        </p:spPr>
        <p:txBody>
          <a:bodyPr vert="horz" lIns="91440" tIns="45720" rIns="91440" bIns="45720" rtlCol="0" anchor="t">
            <a:normAutofit/>
          </a:bodyPr>
          <a:lstStyle/>
          <a:p>
            <a:pPr>
              <a:lnSpc>
                <a:spcPct val="90000"/>
              </a:lnSpc>
            </a:pPr>
            <a:r>
              <a:rPr lang="en-US" sz="2800"/>
              <a:t>Potatoes, bread, rice, pasta and other starchy carbohydrates</a:t>
            </a:r>
          </a:p>
        </p:txBody>
      </p:sp>
      <p:sp>
        <p:nvSpPr>
          <p:cNvPr id="6" name="TextBox 5"/>
          <p:cNvSpPr txBox="1"/>
          <p:nvPr/>
        </p:nvSpPr>
        <p:spPr>
          <a:xfrm>
            <a:off x="677334" y="2160589"/>
            <a:ext cx="3851122" cy="3880773"/>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Starchy food should make up just over a third of the </a:t>
            </a:r>
            <a:br>
              <a:rPr lang="en-US" sz="1500">
                <a:solidFill>
                  <a:schemeClr val="tx1">
                    <a:lumMod val="75000"/>
                    <a:lumOff val="25000"/>
                  </a:schemeClr>
                </a:solidFill>
              </a:rPr>
            </a:br>
            <a:r>
              <a:rPr lang="en-US" sz="1500">
                <a:solidFill>
                  <a:schemeClr val="tx1">
                    <a:lumMod val="75000"/>
                    <a:lumOff val="25000"/>
                  </a:schemeClr>
                </a:solidFill>
              </a:rPr>
              <a:t>food we eat.</a:t>
            </a:r>
          </a:p>
          <a:p>
            <a:pPr>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Choose higher-fibre, wholegrain varieties when you can by purchasing whole-wheat pasta, brown rice, or simply leaving the skins on potatoes.</a:t>
            </a:r>
          </a:p>
          <a:p>
            <a:pPr>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Wholegrain food contains more fibre than white or refined starchy food, and often more of other nutrients. We also digest wholegrain food more slowly so it can help us feel full for longer. </a:t>
            </a:r>
          </a:p>
          <a:p>
            <a:pPr>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5634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GB" dirty="0"/>
              <a:t>Beans, pulses, fish, eggs, meat and other proteins</a:t>
            </a:r>
          </a:p>
        </p:txBody>
      </p:sp>
      <p:sp>
        <p:nvSpPr>
          <p:cNvPr id="3" name="Content Placeholder 2"/>
          <p:cNvSpPr>
            <a:spLocks noGrp="1"/>
          </p:cNvSpPr>
          <p:nvPr>
            <p:ph idx="1"/>
          </p:nvPr>
        </p:nvSpPr>
        <p:spPr>
          <a:xfrm>
            <a:off x="677334" y="2160589"/>
            <a:ext cx="3957349" cy="3749323"/>
          </a:xfrm>
        </p:spPr>
        <p:txBody>
          <a:bodyPr vert="horz" lIns="91440" tIns="45720" rIns="91440" bIns="45720" rtlCol="0" anchor="t">
            <a:normAutofit/>
          </a:bodyPr>
          <a:lstStyle/>
          <a:p>
            <a:pPr>
              <a:lnSpc>
                <a:spcPct val="90000"/>
              </a:lnSpc>
            </a:pPr>
            <a:r>
              <a:rPr lang="en-GB" sz="1400" dirty="0"/>
              <a:t>These foods are sources of protein, vitamins and minerals, so it is important to eat some foods from this group.</a:t>
            </a:r>
          </a:p>
          <a:p>
            <a:pPr>
              <a:lnSpc>
                <a:spcPct val="90000"/>
              </a:lnSpc>
            </a:pPr>
            <a:r>
              <a:rPr lang="en-GB" sz="1400" dirty="0"/>
              <a:t>Beans, peas and lentils (which are all types of pulses, sometimes called ‘legumes’) are good alternatives to meat because they’re naturally very low in fat, and they’re high in fibre, protein and vitamins and minerals.  Other vegetable-based sources of protein include tofu and chickpeas. </a:t>
            </a:r>
          </a:p>
          <a:p>
            <a:pPr>
              <a:lnSpc>
                <a:spcPct val="90000"/>
              </a:lnSpc>
            </a:pPr>
            <a:r>
              <a:rPr lang="en-GB" sz="1400" dirty="0"/>
              <a:t>Aim for at least two portions (2 x 140g) of fish a week, including a portion of oily fish. Most people should be eating more fish, but there are recommended limits for oily fish, crab and some types of white fish.</a:t>
            </a:r>
          </a:p>
          <a:p>
            <a:pPr>
              <a:lnSpc>
                <a:spcPct val="90000"/>
              </a:lnSpc>
            </a:pPr>
            <a:endParaRPr lang="en-GB" sz="1400" dirty="0"/>
          </a:p>
        </p:txBody>
      </p:sp>
      <p:pic>
        <p:nvPicPr>
          <p:cNvPr id="5" name="Picture 4"/>
          <p:cNvPicPr>
            <a:picLocks noChangeAspect="1"/>
          </p:cNvPicPr>
          <p:nvPr/>
        </p:nvPicPr>
        <p:blipFill>
          <a:blip r:embed="rId2"/>
          <a:stretch>
            <a:fillRect/>
          </a:stretch>
        </p:blipFill>
        <p:spPr>
          <a:xfrm>
            <a:off x="4987137" y="2159331"/>
            <a:ext cx="4204989" cy="2544018"/>
          </a:xfrm>
          <a:prstGeom prst="rect">
            <a:avLst/>
          </a:prstGeom>
        </p:spPr>
      </p:pic>
    </p:spTree>
    <p:extLst>
      <p:ext uri="{BB962C8B-B14F-4D97-AF65-F5344CB8AC3E}">
        <p14:creationId xmlns:p14="http://schemas.microsoft.com/office/powerpoint/2010/main" val="2859260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GB" dirty="0"/>
              <a:t>Dairy and alternatives</a:t>
            </a:r>
          </a:p>
        </p:txBody>
      </p:sp>
      <p:sp>
        <p:nvSpPr>
          <p:cNvPr id="3" name="Content Placeholder 2"/>
          <p:cNvSpPr>
            <a:spLocks noGrp="1"/>
          </p:cNvSpPr>
          <p:nvPr>
            <p:ph idx="1"/>
          </p:nvPr>
        </p:nvSpPr>
        <p:spPr>
          <a:xfrm>
            <a:off x="677334" y="2160590"/>
            <a:ext cx="5220430" cy="3701270"/>
          </a:xfrm>
        </p:spPr>
        <p:txBody>
          <a:bodyPr>
            <a:normAutofit/>
          </a:bodyPr>
          <a:lstStyle/>
          <a:p>
            <a:r>
              <a:rPr lang="en-GB" dirty="0"/>
              <a:t>Try to have some milk and dairy food (or dairy alternatives) such as cheese, and yoghurt.</a:t>
            </a:r>
          </a:p>
          <a:p>
            <a:r>
              <a:rPr lang="en-GB" dirty="0"/>
              <a:t> These are good sources of protein and vitamins, and they’re also an important source of calcium, which helps to keep our bones strong.</a:t>
            </a:r>
          </a:p>
          <a:p>
            <a:r>
              <a:rPr lang="en-GB" dirty="0"/>
              <a:t>Some dairy food can be high in fat and saturated fat, but there are plenty of lower-fat options to choose from.</a:t>
            </a:r>
          </a:p>
          <a:p>
            <a:endParaRPr lang="en-GB" dirty="0"/>
          </a:p>
        </p:txBody>
      </p:sp>
      <p:pic>
        <p:nvPicPr>
          <p:cNvPr id="5" name="Picture 4"/>
          <p:cNvPicPr>
            <a:picLocks noChangeAspect="1"/>
          </p:cNvPicPr>
          <p:nvPr/>
        </p:nvPicPr>
        <p:blipFill>
          <a:blip r:embed="rId2"/>
          <a:stretch>
            <a:fillRect/>
          </a:stretch>
        </p:blipFill>
        <p:spPr>
          <a:xfrm>
            <a:off x="6284715" y="2159000"/>
            <a:ext cx="2750939" cy="3702785"/>
          </a:xfrm>
          <a:prstGeom prst="rect">
            <a:avLst/>
          </a:prstGeom>
        </p:spPr>
      </p:pic>
    </p:spTree>
    <p:extLst>
      <p:ext uri="{BB962C8B-B14F-4D97-AF65-F5344CB8AC3E}">
        <p14:creationId xmlns:p14="http://schemas.microsoft.com/office/powerpoint/2010/main" val="208488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GB" dirty="0"/>
              <a:t>Oils and spreads</a:t>
            </a:r>
          </a:p>
        </p:txBody>
      </p:sp>
      <p:sp>
        <p:nvSpPr>
          <p:cNvPr id="3" name="Content Placeholder 2"/>
          <p:cNvSpPr>
            <a:spLocks noGrp="1"/>
          </p:cNvSpPr>
          <p:nvPr>
            <p:ph idx="1"/>
          </p:nvPr>
        </p:nvSpPr>
        <p:spPr>
          <a:xfrm>
            <a:off x="677334" y="2160590"/>
            <a:ext cx="5220430" cy="3701270"/>
          </a:xfrm>
        </p:spPr>
        <p:txBody>
          <a:bodyPr>
            <a:normAutofit/>
          </a:bodyPr>
          <a:lstStyle/>
          <a:p>
            <a:pPr>
              <a:lnSpc>
                <a:spcPct val="90000"/>
              </a:lnSpc>
            </a:pPr>
            <a:r>
              <a:rPr lang="en-GB" sz="1500"/>
              <a:t>Although some fat in the diet is essential, generally we are eating too much saturated fat and need to reduce our consumption.</a:t>
            </a:r>
          </a:p>
          <a:p>
            <a:pPr>
              <a:lnSpc>
                <a:spcPct val="90000"/>
              </a:lnSpc>
            </a:pPr>
            <a:r>
              <a:rPr lang="en-GB" sz="1500"/>
              <a:t>Unsaturated fats are healthier fats that are usually from plant sources and in liquid form as oil, for example vegetable oil, rapeseed oil and olive oil.</a:t>
            </a:r>
          </a:p>
          <a:p>
            <a:pPr>
              <a:lnSpc>
                <a:spcPct val="90000"/>
              </a:lnSpc>
            </a:pPr>
            <a:r>
              <a:rPr lang="en-GB" sz="1500"/>
              <a:t>Swapping to unsaturated fats will help to reduce cholesterol in the blood, therefore it is important to get most of our fat from unsaturated oils.</a:t>
            </a:r>
          </a:p>
          <a:p>
            <a:pPr>
              <a:lnSpc>
                <a:spcPct val="90000"/>
              </a:lnSpc>
            </a:pPr>
            <a:r>
              <a:rPr lang="en-GB" sz="1500"/>
              <a:t>Choosing lower fat spreads, as opposed to butter, is a good way to reduce your saturated fat intake.</a:t>
            </a:r>
          </a:p>
          <a:p>
            <a:pPr>
              <a:lnSpc>
                <a:spcPct val="90000"/>
              </a:lnSpc>
            </a:pPr>
            <a:r>
              <a:rPr lang="en-GB" sz="1500"/>
              <a:t>Remember that all types of fat are high in energy and should be limited in the diet</a:t>
            </a:r>
          </a:p>
        </p:txBody>
      </p:sp>
      <p:pic>
        <p:nvPicPr>
          <p:cNvPr id="5" name="Picture 4"/>
          <p:cNvPicPr>
            <a:picLocks noChangeAspect="1"/>
          </p:cNvPicPr>
          <p:nvPr/>
        </p:nvPicPr>
        <p:blipFill>
          <a:blip r:embed="rId2"/>
          <a:stretch>
            <a:fillRect/>
          </a:stretch>
        </p:blipFill>
        <p:spPr>
          <a:xfrm>
            <a:off x="6087417" y="2159000"/>
            <a:ext cx="3145536" cy="3634841"/>
          </a:xfrm>
          <a:prstGeom prst="rect">
            <a:avLst/>
          </a:prstGeom>
        </p:spPr>
      </p:pic>
    </p:spTree>
    <p:extLst>
      <p:ext uri="{BB962C8B-B14F-4D97-AF65-F5344CB8AC3E}">
        <p14:creationId xmlns:p14="http://schemas.microsoft.com/office/powerpoint/2010/main" val="256927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6746" y="609600"/>
            <a:ext cx="3729076" cy="1320800"/>
          </a:xfrm>
        </p:spPr>
        <p:txBody>
          <a:bodyPr anchor="ctr">
            <a:normAutofit/>
          </a:bodyPr>
          <a:lstStyle/>
          <a:p>
            <a:r>
              <a:rPr lang="en-GB" dirty="0"/>
              <a:t>Hydration</a:t>
            </a:r>
          </a:p>
        </p:txBody>
      </p:sp>
      <p:sp>
        <p:nvSpPr>
          <p:cNvPr id="3" name="Content Placeholder 2"/>
          <p:cNvSpPr>
            <a:spLocks noGrp="1"/>
          </p:cNvSpPr>
          <p:nvPr>
            <p:ph idx="1"/>
          </p:nvPr>
        </p:nvSpPr>
        <p:spPr>
          <a:xfrm>
            <a:off x="685167" y="2160589"/>
            <a:ext cx="3720916" cy="3560733"/>
          </a:xfrm>
        </p:spPr>
        <p:txBody>
          <a:bodyPr>
            <a:normAutofit/>
          </a:bodyPr>
          <a:lstStyle/>
          <a:p>
            <a:pPr>
              <a:lnSpc>
                <a:spcPct val="90000"/>
              </a:lnSpc>
            </a:pPr>
            <a:r>
              <a:rPr lang="en-GB" sz="1300" dirty="0"/>
              <a:t>Aim to drink 6-8 glasses of fluid every day. </a:t>
            </a:r>
          </a:p>
          <a:p>
            <a:pPr>
              <a:lnSpc>
                <a:spcPct val="90000"/>
              </a:lnSpc>
            </a:pPr>
            <a:r>
              <a:rPr lang="en-GB" sz="1300" dirty="0"/>
              <a:t>Water, lower fat milk and sugar-free drinks including tea and coffee.</a:t>
            </a:r>
          </a:p>
          <a:p>
            <a:pPr>
              <a:lnSpc>
                <a:spcPct val="90000"/>
              </a:lnSpc>
            </a:pPr>
            <a:r>
              <a:rPr lang="en-GB" sz="1300" dirty="0"/>
              <a:t>Fruit juice and smoothies also count towards your fluid consumption, although they are a source of free sugars and so you should limit consumption to small doses each day.</a:t>
            </a:r>
          </a:p>
          <a:p>
            <a:pPr>
              <a:lnSpc>
                <a:spcPct val="90000"/>
              </a:lnSpc>
            </a:pPr>
            <a:r>
              <a:rPr lang="en-GB" sz="1300" dirty="0"/>
              <a:t>Sugary drinks are one of the main contributors to excess sugar consumption amongst children and adults in the UK. </a:t>
            </a:r>
          </a:p>
          <a:p>
            <a:pPr>
              <a:lnSpc>
                <a:spcPct val="90000"/>
              </a:lnSpc>
            </a:pPr>
            <a:r>
              <a:rPr lang="en-GB" sz="1300" dirty="0"/>
              <a:t>Swap sugary soft drinks for diet, sugar-free or no added sugar varieties to reduce your sugar intake in a simple step.</a:t>
            </a:r>
          </a:p>
          <a:p>
            <a:pPr>
              <a:lnSpc>
                <a:spcPct val="90000"/>
              </a:lnSpc>
            </a:pPr>
            <a:r>
              <a:rPr lang="en-GB" sz="1300" dirty="0"/>
              <a:t>Do you have 6-8 glasses of water each day?</a:t>
            </a:r>
          </a:p>
          <a:p>
            <a:pPr>
              <a:lnSpc>
                <a:spcPct val="90000"/>
              </a:lnSpc>
            </a:pPr>
            <a:endParaRPr lang="en-GB" sz="1300" dirty="0"/>
          </a:p>
        </p:txBody>
      </p:sp>
      <p:pic>
        <p:nvPicPr>
          <p:cNvPr id="5" name="Picture 4" descr="Graphical user interface, text, application, chat or text message&#10;&#10;Description automatically generated"/>
          <p:cNvPicPr>
            <a:picLocks noChangeAspect="1"/>
          </p:cNvPicPr>
          <p:nvPr/>
        </p:nvPicPr>
        <p:blipFill>
          <a:blip r:embed="rId2"/>
          <a:stretch>
            <a:fillRect/>
          </a:stretch>
        </p:blipFill>
        <p:spPr>
          <a:xfrm>
            <a:off x="5803981" y="632145"/>
            <a:ext cx="2302854" cy="5089178"/>
          </a:xfrm>
          <a:prstGeom prst="rect">
            <a:avLst/>
          </a:prstGeom>
        </p:spPr>
      </p:pic>
    </p:spTree>
    <p:extLst>
      <p:ext uri="{BB962C8B-B14F-4D97-AF65-F5344CB8AC3E}">
        <p14:creationId xmlns:p14="http://schemas.microsoft.com/office/powerpoint/2010/main" val="1876088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GB"/>
              <a:t>Foods high in fat, salt and sugars</a:t>
            </a:r>
            <a:endParaRPr lang="en-GB" dirty="0"/>
          </a:p>
        </p:txBody>
      </p:sp>
      <p:sp>
        <p:nvSpPr>
          <p:cNvPr id="3" name="Content Placeholder 2"/>
          <p:cNvSpPr>
            <a:spLocks noGrp="1"/>
          </p:cNvSpPr>
          <p:nvPr>
            <p:ph idx="1"/>
          </p:nvPr>
        </p:nvSpPr>
        <p:spPr>
          <a:xfrm>
            <a:off x="677334" y="2160589"/>
            <a:ext cx="3957349" cy="3749323"/>
          </a:xfrm>
        </p:spPr>
        <p:txBody>
          <a:bodyPr>
            <a:normAutofit lnSpcReduction="10000"/>
          </a:bodyPr>
          <a:lstStyle/>
          <a:p>
            <a:pPr>
              <a:lnSpc>
                <a:spcPct val="90000"/>
              </a:lnSpc>
            </a:pPr>
            <a:r>
              <a:rPr lang="en-GB" sz="1500" dirty="0"/>
              <a:t>This includes products such as chocolate, cakes, biscuits, full-sugar soft drinks, butter and ice-cream. </a:t>
            </a:r>
          </a:p>
          <a:p>
            <a:pPr>
              <a:lnSpc>
                <a:spcPct val="90000"/>
              </a:lnSpc>
            </a:pPr>
            <a:r>
              <a:rPr lang="en-GB" sz="1500" dirty="0"/>
              <a:t>These foods are not needed in the diet. If they are included, have infrequently and in small amounts. </a:t>
            </a:r>
          </a:p>
          <a:p>
            <a:pPr>
              <a:lnSpc>
                <a:spcPct val="90000"/>
              </a:lnSpc>
            </a:pPr>
            <a:r>
              <a:rPr lang="en-GB" sz="1500" dirty="0"/>
              <a:t>If you consume these foods and drinks often, try to limit their consumption so you have them less often and in smaller amounts. Food and drinks high in fat and sugar contain lots of energy, particularly when you have large servings. </a:t>
            </a:r>
          </a:p>
          <a:p>
            <a:pPr>
              <a:lnSpc>
                <a:spcPct val="90000"/>
              </a:lnSpc>
            </a:pPr>
            <a:r>
              <a:rPr lang="en-GB" sz="1500" dirty="0"/>
              <a:t>Try to limit these. What would happen if these made a large portion of your diet? Would it be good? </a:t>
            </a:r>
          </a:p>
        </p:txBody>
      </p:sp>
      <p:pic>
        <p:nvPicPr>
          <p:cNvPr id="5" name="Picture 4" descr="A group of objects next to each other&#10;&#10;Description automatically generated with low confidence"/>
          <p:cNvPicPr>
            <a:picLocks noChangeAspect="1"/>
          </p:cNvPicPr>
          <p:nvPr/>
        </p:nvPicPr>
        <p:blipFill>
          <a:blip r:embed="rId2"/>
          <a:stretch>
            <a:fillRect/>
          </a:stretch>
        </p:blipFill>
        <p:spPr>
          <a:xfrm>
            <a:off x="4987137" y="2159331"/>
            <a:ext cx="4204989" cy="2522994"/>
          </a:xfrm>
          <a:prstGeom prst="rect">
            <a:avLst/>
          </a:prstGeom>
        </p:spPr>
      </p:pic>
    </p:spTree>
    <p:extLst>
      <p:ext uri="{BB962C8B-B14F-4D97-AF65-F5344CB8AC3E}">
        <p14:creationId xmlns:p14="http://schemas.microsoft.com/office/powerpoint/2010/main" val="18635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83B5BA-E11C-2054-E951-242D35E938A3}"/>
              </a:ext>
            </a:extLst>
          </p:cNvPr>
          <p:cNvSpPr>
            <a:spLocks noGrp="1"/>
          </p:cNvSpPr>
          <p:nvPr>
            <p:ph type="title"/>
          </p:nvPr>
        </p:nvSpPr>
        <p:spPr>
          <a:xfrm>
            <a:off x="643467" y="816638"/>
            <a:ext cx="3367359" cy="5224724"/>
          </a:xfrm>
        </p:spPr>
        <p:txBody>
          <a:bodyPr anchor="ctr">
            <a:normAutofit/>
          </a:bodyPr>
          <a:lstStyle/>
          <a:p>
            <a:r>
              <a:rPr lang="en-GB" dirty="0"/>
              <a:t>Summary of tips across the guide you can use. </a:t>
            </a:r>
          </a:p>
        </p:txBody>
      </p:sp>
      <p:sp>
        <p:nvSpPr>
          <p:cNvPr id="3" name="Content Placeholder 2"/>
          <p:cNvSpPr>
            <a:spLocks noGrp="1"/>
          </p:cNvSpPr>
          <p:nvPr>
            <p:ph idx="1"/>
          </p:nvPr>
        </p:nvSpPr>
        <p:spPr>
          <a:xfrm>
            <a:off x="4654295" y="816638"/>
            <a:ext cx="4619706" cy="5224724"/>
          </a:xfrm>
        </p:spPr>
        <p:txBody>
          <a:bodyPr anchor="ctr">
            <a:normAutofit/>
          </a:bodyPr>
          <a:lstStyle/>
          <a:p>
            <a:pPr>
              <a:lnSpc>
                <a:spcPct val="90000"/>
              </a:lnSpc>
            </a:pPr>
            <a:r>
              <a:rPr lang="en-GB" sz="1100" dirty="0"/>
              <a:t>Eat at least 5 portions of a variety of fruit and vegetables every day.</a:t>
            </a:r>
          </a:p>
          <a:p>
            <a:pPr>
              <a:lnSpc>
                <a:spcPct val="90000"/>
              </a:lnSpc>
            </a:pPr>
            <a:endParaRPr lang="en-GB" sz="1100" dirty="0"/>
          </a:p>
          <a:p>
            <a:pPr>
              <a:lnSpc>
                <a:spcPct val="90000"/>
              </a:lnSpc>
            </a:pPr>
            <a:r>
              <a:rPr lang="en-GB" sz="1100" dirty="0"/>
              <a:t>Base meals on potatoes, bread, rice, pasta or other starchy carbohydrates; choosing wholegrain versions where possible.</a:t>
            </a:r>
          </a:p>
          <a:p>
            <a:pPr>
              <a:lnSpc>
                <a:spcPct val="90000"/>
              </a:lnSpc>
            </a:pPr>
            <a:endParaRPr lang="en-GB" sz="1100" dirty="0"/>
          </a:p>
          <a:p>
            <a:pPr>
              <a:lnSpc>
                <a:spcPct val="90000"/>
              </a:lnSpc>
            </a:pPr>
            <a:r>
              <a:rPr lang="en-GB" sz="1100" dirty="0"/>
              <a:t>Eat some beans, pulses, fish, eggs, meat and other proteins (including 2 portions of fish every week, one of which should be oily).</a:t>
            </a:r>
          </a:p>
          <a:p>
            <a:pPr>
              <a:lnSpc>
                <a:spcPct val="90000"/>
              </a:lnSpc>
            </a:pPr>
            <a:endParaRPr lang="en-GB" sz="1100" dirty="0"/>
          </a:p>
          <a:p>
            <a:pPr>
              <a:lnSpc>
                <a:spcPct val="90000"/>
              </a:lnSpc>
            </a:pPr>
            <a:r>
              <a:rPr lang="en-GB" sz="1100" dirty="0"/>
              <a:t>Have some dairy or dairy alternatives (such as soya drinks); choosing lower fat and lower sugar options.</a:t>
            </a:r>
          </a:p>
          <a:p>
            <a:pPr>
              <a:lnSpc>
                <a:spcPct val="90000"/>
              </a:lnSpc>
            </a:pPr>
            <a:endParaRPr lang="en-GB" sz="1100" dirty="0"/>
          </a:p>
          <a:p>
            <a:pPr>
              <a:lnSpc>
                <a:spcPct val="90000"/>
              </a:lnSpc>
            </a:pPr>
            <a:r>
              <a:rPr lang="en-GB" sz="1100" dirty="0"/>
              <a:t>Choose unsaturated oils and spreads and eat in small amounts.</a:t>
            </a:r>
          </a:p>
          <a:p>
            <a:pPr>
              <a:lnSpc>
                <a:spcPct val="90000"/>
              </a:lnSpc>
            </a:pPr>
            <a:endParaRPr lang="en-GB" sz="1100" dirty="0"/>
          </a:p>
          <a:p>
            <a:pPr>
              <a:lnSpc>
                <a:spcPct val="90000"/>
              </a:lnSpc>
            </a:pPr>
            <a:r>
              <a:rPr lang="en-GB" sz="1100" dirty="0"/>
              <a:t>Drink 6-8 cups/glasses of fluid a day.	</a:t>
            </a:r>
          </a:p>
          <a:p>
            <a:pPr>
              <a:lnSpc>
                <a:spcPct val="90000"/>
              </a:lnSpc>
            </a:pPr>
            <a:endParaRPr lang="en-GB" sz="1100" dirty="0"/>
          </a:p>
          <a:p>
            <a:pPr>
              <a:lnSpc>
                <a:spcPct val="90000"/>
              </a:lnSpc>
            </a:pPr>
            <a:r>
              <a:rPr lang="en-GB" sz="1100" dirty="0"/>
              <a:t>If consuming foods and drinks high in fat, salt or sugar have these less often and in small amounts.</a:t>
            </a:r>
          </a:p>
          <a:p>
            <a:pPr>
              <a:lnSpc>
                <a:spcPct val="90000"/>
              </a:lnSpc>
            </a:pPr>
            <a:endParaRPr lang="en-GB" sz="1100" dirty="0"/>
          </a:p>
        </p:txBody>
      </p:sp>
    </p:spTree>
    <p:extLst>
      <p:ext uri="{BB962C8B-B14F-4D97-AF65-F5344CB8AC3E}">
        <p14:creationId xmlns:p14="http://schemas.microsoft.com/office/powerpoint/2010/main" val="158839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GB" dirty="0"/>
              <a:t>Activity 1.1</a:t>
            </a:r>
          </a:p>
        </p:txBody>
      </p:sp>
      <p:sp>
        <p:nvSpPr>
          <p:cNvPr id="3" name="Content Placeholder 2"/>
          <p:cNvSpPr>
            <a:spLocks noGrp="1"/>
          </p:cNvSpPr>
          <p:nvPr>
            <p:ph idx="1"/>
          </p:nvPr>
        </p:nvSpPr>
        <p:spPr>
          <a:xfrm>
            <a:off x="4654295" y="816638"/>
            <a:ext cx="4619706" cy="5224724"/>
          </a:xfrm>
        </p:spPr>
        <p:txBody>
          <a:bodyPr anchor="ctr">
            <a:normAutofit/>
          </a:bodyPr>
          <a:lstStyle/>
          <a:p>
            <a:r>
              <a:rPr lang="en-GB" dirty="0"/>
              <a:t>Based on your knowledge of the Eatwell guide, fit your own diet into the format of the guide. This will help participants distinguish between food groups and reflect on how their own food consumption compares with the recommended guidelines. </a:t>
            </a:r>
          </a:p>
        </p:txBody>
      </p:sp>
    </p:spTree>
    <p:extLst>
      <p:ext uri="{BB962C8B-B14F-4D97-AF65-F5344CB8AC3E}">
        <p14:creationId xmlns:p14="http://schemas.microsoft.com/office/powerpoint/2010/main" val="797080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E6691-FC6B-473C-AEC0-216D2504E742}"/>
              </a:ext>
            </a:extLst>
          </p:cNvPr>
          <p:cNvSpPr>
            <a:spLocks noGrp="1"/>
          </p:cNvSpPr>
          <p:nvPr>
            <p:ph type="title"/>
          </p:nvPr>
        </p:nvSpPr>
        <p:spPr>
          <a:xfrm>
            <a:off x="1043950" y="1179151"/>
            <a:ext cx="3300646" cy="4463889"/>
          </a:xfrm>
        </p:spPr>
        <p:txBody>
          <a:bodyPr anchor="ctr">
            <a:normAutofit/>
          </a:bodyPr>
          <a:lstStyle/>
          <a:p>
            <a:r>
              <a:rPr lang="en-GB" dirty="0"/>
              <a:t>Activity 1.2</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4F7242-D2D1-4624-A03D-F9290D7C900C}"/>
              </a:ext>
            </a:extLst>
          </p:cNvPr>
          <p:cNvSpPr>
            <a:spLocks noGrp="1"/>
          </p:cNvSpPr>
          <p:nvPr>
            <p:ph idx="1"/>
          </p:nvPr>
        </p:nvSpPr>
        <p:spPr>
          <a:xfrm>
            <a:off x="4978918" y="1109145"/>
            <a:ext cx="6341016" cy="4603900"/>
          </a:xfrm>
        </p:spPr>
        <p:txBody>
          <a:bodyPr anchor="ctr">
            <a:normAutofit/>
          </a:bodyPr>
          <a:lstStyle/>
          <a:p>
            <a:pPr marL="0" indent="0">
              <a:buNone/>
            </a:pPr>
            <a:r>
              <a:rPr lang="en-GB" dirty="0"/>
              <a:t>Break the participants into three groups, one of which to create a healthy breakfast, lunch and dinner based on the Eatwell guide. This activity will equip young people with the knowledge on how to design healthy meals. Each group to present their chosen meals to the collective and discuss the food groups included.</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52873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3" name="Group 103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4" name="Straight Connector 103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Isosceles Triangle 103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2" name="Isosceles Triangle 104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Isosceles Triangle 104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45" name="Rectangle 104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7" name="Rectangle 104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9" name="Straight Connector 104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1" name="Straight Connector 105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5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7" name="Isosceles Triangle 105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1" name="Isosceles Triangle 106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3" name="Freeform: Shape 106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181723" y="609600"/>
            <a:ext cx="4512989" cy="2227730"/>
          </a:xfrm>
        </p:spPr>
        <p:txBody>
          <a:bodyPr vert="horz" lIns="91440" tIns="45720" rIns="91440" bIns="45720" rtlCol="0" anchor="ctr">
            <a:normAutofit/>
          </a:bodyPr>
          <a:lstStyle/>
          <a:p>
            <a:r>
              <a:rPr lang="en-US">
                <a:solidFill>
                  <a:srgbClr val="FFFFFF"/>
                </a:solidFill>
              </a:rPr>
              <a:t>Healthy eating</a:t>
            </a:r>
          </a:p>
        </p:txBody>
      </p:sp>
      <p:pic>
        <p:nvPicPr>
          <p:cNvPr id="1028" name="Picture 4" descr="Image result for healthy eating"/>
          <p:cNvPicPr>
            <a:picLocks noChangeAspect="1" noChangeArrowheads="1"/>
          </p:cNvPicPr>
          <p:nvPr/>
        </p:nvPicPr>
        <p:blipFill>
          <a:blip r:embed="rId2" cstate="print"/>
          <a:stretch>
            <a:fillRect/>
          </a:stretch>
        </p:blipFill>
        <p:spPr bwMode="auto">
          <a:xfrm>
            <a:off x="757251" y="2350165"/>
            <a:ext cx="3856774" cy="2246569"/>
          </a:xfrm>
          <a:prstGeom prst="rect">
            <a:avLst/>
          </a:prstGeom>
          <a:noFill/>
        </p:spPr>
      </p:pic>
      <p:sp>
        <p:nvSpPr>
          <p:cNvPr id="3" name="TextBox 2"/>
          <p:cNvSpPr txBox="1"/>
          <p:nvPr/>
        </p:nvSpPr>
        <p:spPr>
          <a:xfrm>
            <a:off x="6483537" y="2350165"/>
            <a:ext cx="5211176" cy="3805102"/>
          </a:xfrm>
          <a:prstGeom prst="rect">
            <a:avLst/>
          </a:prstGeom>
        </p:spPr>
        <p:txBody>
          <a:bodyPr vert="horz" lIns="91440" tIns="45720" rIns="91440" bIns="45720" rtlCol="0" anchor="t">
            <a:normAutofit fontScale="92500" lnSpcReduction="20000"/>
          </a:bodyPr>
          <a:lstStyle/>
          <a:p>
            <a:pPr>
              <a:lnSpc>
                <a:spcPct val="90000"/>
              </a:lnSpc>
              <a:spcBef>
                <a:spcPts val="1000"/>
              </a:spcBef>
              <a:buClr>
                <a:schemeClr val="accent1"/>
              </a:buClr>
              <a:buSzPct val="80000"/>
            </a:pPr>
            <a:r>
              <a:rPr lang="en-US" sz="1900" dirty="0">
                <a:solidFill>
                  <a:srgbClr val="FFFFFF"/>
                </a:solidFill>
              </a:rPr>
              <a:t>What we eat every day has a big impact on our health.</a:t>
            </a:r>
            <a:endParaRPr lang="en-US"/>
          </a:p>
          <a:p>
            <a:pPr>
              <a:lnSpc>
                <a:spcPct val="90000"/>
              </a:lnSpc>
              <a:spcBef>
                <a:spcPts val="1000"/>
              </a:spcBef>
              <a:buClr>
                <a:schemeClr val="accent1"/>
              </a:buClr>
              <a:buSzPct val="80000"/>
              <a:buFont typeface="Wingdings 3" charset="2"/>
              <a:buChar char=""/>
            </a:pPr>
            <a:endParaRPr lang="en-US" sz="1900" dirty="0">
              <a:solidFill>
                <a:srgbClr val="FFFFFF"/>
              </a:solidFill>
            </a:endParaRPr>
          </a:p>
          <a:p>
            <a:pPr>
              <a:lnSpc>
                <a:spcPct val="90000"/>
              </a:lnSpc>
              <a:spcBef>
                <a:spcPts val="1000"/>
              </a:spcBef>
              <a:buClr>
                <a:schemeClr val="accent1"/>
              </a:buClr>
              <a:buSzPct val="80000"/>
            </a:pPr>
            <a:r>
              <a:rPr lang="en-US" sz="1900" dirty="0">
                <a:solidFill>
                  <a:srgbClr val="FFFFFF"/>
                </a:solidFill>
              </a:rPr>
              <a:t>The things we eat will have an impact on the amount of energy we have when we get up in the morning. A healthy diet will have a massive impact on behavior, activity levels and social wellbeing. </a:t>
            </a:r>
          </a:p>
          <a:p>
            <a:pPr>
              <a:lnSpc>
                <a:spcPct val="90000"/>
              </a:lnSpc>
              <a:spcBef>
                <a:spcPts val="1000"/>
              </a:spcBef>
              <a:buClr>
                <a:schemeClr val="accent1"/>
              </a:buClr>
              <a:buSzPct val="80000"/>
              <a:buFont typeface="Wingdings 3" charset="2"/>
              <a:buChar char=""/>
            </a:pPr>
            <a:endParaRPr lang="en-US" sz="1900" dirty="0">
              <a:solidFill>
                <a:srgbClr val="FFFFFF"/>
              </a:solidFill>
            </a:endParaRPr>
          </a:p>
          <a:p>
            <a:pPr>
              <a:lnSpc>
                <a:spcPct val="90000"/>
              </a:lnSpc>
              <a:spcBef>
                <a:spcPts val="1000"/>
              </a:spcBef>
              <a:buClr>
                <a:schemeClr val="accent1"/>
              </a:buClr>
              <a:buSzPct val="80000"/>
            </a:pPr>
            <a:r>
              <a:rPr lang="en-US" sz="1900" dirty="0">
                <a:solidFill>
                  <a:srgbClr val="FFFFFF"/>
                </a:solidFill>
              </a:rPr>
              <a:t>Why would this be? </a:t>
            </a:r>
          </a:p>
          <a:p>
            <a:pPr>
              <a:lnSpc>
                <a:spcPct val="90000"/>
              </a:lnSpc>
              <a:spcBef>
                <a:spcPts val="1000"/>
              </a:spcBef>
              <a:buClr>
                <a:schemeClr val="accent1"/>
              </a:buClr>
              <a:buSzPct val="80000"/>
            </a:pPr>
            <a:endParaRPr lang="en-US" sz="1900" dirty="0">
              <a:solidFill>
                <a:srgbClr val="FFFFFF"/>
              </a:solidFill>
            </a:endParaRPr>
          </a:p>
          <a:p>
            <a:pPr>
              <a:lnSpc>
                <a:spcPct val="90000"/>
              </a:lnSpc>
              <a:spcBef>
                <a:spcPts val="1000"/>
              </a:spcBef>
              <a:buFont typeface="Wingdings 3" charset="2"/>
            </a:pPr>
            <a:r>
              <a:rPr lang="en-US" sz="1900" dirty="0">
                <a:solidFill>
                  <a:srgbClr val="FFFFFF"/>
                </a:solidFill>
              </a:rPr>
              <a:t>A healthy diet doesn’t have to be boring – we can still eat delicious foods, while keeping an eye on our intake of sugar, fat and salt</a:t>
            </a:r>
            <a:r>
              <a:rPr lang="en-US" sz="1300" dirty="0">
                <a:solidFill>
                  <a:srgbClr val="FFFFFF"/>
                </a:solidFill>
              </a:rPr>
              <a:t>.</a:t>
            </a:r>
            <a:endParaRPr lang="en-US" sz="1900" dirty="0">
              <a:solidFill>
                <a:srgbClr val="FFFFFF"/>
              </a:solidFill>
            </a:endParaRPr>
          </a:p>
        </p:txBody>
      </p:sp>
      <p:sp>
        <p:nvSpPr>
          <p:cNvPr id="1026" name="AutoShape 2" descr="Image result for healthy eatin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45310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0556114-04B6-881D-FE72-373CCF1EE314}"/>
              </a:ext>
            </a:extLst>
          </p:cNvPr>
          <p:cNvSpPr>
            <a:spLocks noGrp="1"/>
          </p:cNvSpPr>
          <p:nvPr>
            <p:ph type="title"/>
          </p:nvPr>
        </p:nvSpPr>
        <p:spPr>
          <a:xfrm>
            <a:off x="1507066" y="999460"/>
            <a:ext cx="5698067" cy="4479852"/>
          </a:xfrm>
        </p:spPr>
        <p:txBody>
          <a:bodyPr vert="horz" lIns="91440" tIns="45720" rIns="91440" bIns="45720" rtlCol="0" anchor="ctr">
            <a:normAutofit/>
          </a:bodyPr>
          <a:lstStyle/>
          <a:p>
            <a:pPr algn="r"/>
            <a:r>
              <a:rPr lang="en-US" sz="5400" dirty="0"/>
              <a:t>Game to finish Eatwell bingo</a:t>
            </a:r>
          </a:p>
        </p:txBody>
      </p:sp>
      <p:sp>
        <p:nvSpPr>
          <p:cNvPr id="25" name="Isosceles Triangle 24">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7" name="Straight Connector 26">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17075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B0D569A-9D1A-1ACC-D6D6-4C7B7E5EC80A}"/>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Three things we learned today… </a:t>
            </a:r>
          </a:p>
        </p:txBody>
      </p:sp>
      <p:sp>
        <p:nvSpPr>
          <p:cNvPr id="21" name="Isosceles Triangle 2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Graphic 5" descr="Checkmark">
            <a:extLst>
              <a:ext uri="{FF2B5EF4-FFF2-40B4-BE49-F238E27FC236}">
                <a16:creationId xmlns:a16="http://schemas.microsoft.com/office/drawing/2014/main" id="{D5190B68-3AEA-4F79-F03A-7FF94172E1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59683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417" name="Rectangle 1741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19" name="Straight Connector 1741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421" name="Straight Connector 1742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42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2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27" name="Isosceles Triangle 1742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2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31" name="Isosceles Triangle 1743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33" name="Freeform: Shape 1743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58C0648B-1AC9-FB61-2CE6-35232B3465FA}"/>
              </a:ext>
            </a:extLst>
          </p:cNvPr>
          <p:cNvSpPr>
            <a:spLocks noGrp="1"/>
          </p:cNvSpPr>
          <p:nvPr>
            <p:ph type="title"/>
          </p:nvPr>
        </p:nvSpPr>
        <p:spPr>
          <a:xfrm>
            <a:off x="7181723" y="609600"/>
            <a:ext cx="4512989" cy="2227730"/>
          </a:xfrm>
        </p:spPr>
        <p:txBody>
          <a:bodyPr anchor="ctr">
            <a:normAutofit/>
          </a:bodyPr>
          <a:lstStyle/>
          <a:p>
            <a:r>
              <a:rPr lang="en-GB" dirty="0">
                <a:solidFill>
                  <a:srgbClr val="FFFFFF"/>
                </a:solidFill>
              </a:rPr>
              <a:t>Why is your food consumption important? </a:t>
            </a:r>
          </a:p>
        </p:txBody>
      </p:sp>
      <p:pic>
        <p:nvPicPr>
          <p:cNvPr id="17410" name="Picture 2" descr="Image result for healthy eating"/>
          <p:cNvPicPr>
            <a:picLocks noChangeAspect="1" noChangeArrowheads="1"/>
          </p:cNvPicPr>
          <p:nvPr/>
        </p:nvPicPr>
        <p:blipFill>
          <a:blip r:embed="rId2" cstate="print"/>
          <a:stretch>
            <a:fillRect/>
          </a:stretch>
        </p:blipFill>
        <p:spPr bwMode="auto">
          <a:xfrm>
            <a:off x="757251" y="2130007"/>
            <a:ext cx="3856774" cy="2686885"/>
          </a:xfrm>
          <a:prstGeom prst="rect">
            <a:avLst/>
          </a:prstGeom>
          <a:noFill/>
        </p:spPr>
      </p:pic>
      <p:sp>
        <p:nvSpPr>
          <p:cNvPr id="6" name="Content Placeholder 5">
            <a:extLst>
              <a:ext uri="{FF2B5EF4-FFF2-40B4-BE49-F238E27FC236}">
                <a16:creationId xmlns:a16="http://schemas.microsoft.com/office/drawing/2014/main" id="{5ADE12B4-6548-4DA5-1A61-D29795D782A9}"/>
              </a:ext>
            </a:extLst>
          </p:cNvPr>
          <p:cNvSpPr>
            <a:spLocks noGrp="1"/>
          </p:cNvSpPr>
          <p:nvPr>
            <p:ph idx="1"/>
          </p:nvPr>
        </p:nvSpPr>
        <p:spPr>
          <a:xfrm>
            <a:off x="7181725" y="2837329"/>
            <a:ext cx="4512988" cy="3317938"/>
          </a:xfrm>
        </p:spPr>
        <p:txBody>
          <a:bodyPr anchor="t">
            <a:normAutofit/>
          </a:bodyPr>
          <a:lstStyle/>
          <a:p>
            <a:pPr>
              <a:lnSpc>
                <a:spcPct val="90000"/>
              </a:lnSpc>
            </a:pPr>
            <a:r>
              <a:rPr lang="en-GB" sz="1500">
                <a:solidFill>
                  <a:srgbClr val="FFFFFF"/>
                </a:solidFill>
              </a:rPr>
              <a:t>Your DIET is your particular eating pattern.  </a:t>
            </a:r>
          </a:p>
          <a:p>
            <a:pPr>
              <a:lnSpc>
                <a:spcPct val="90000"/>
              </a:lnSpc>
            </a:pPr>
            <a:r>
              <a:rPr lang="en-GB" sz="1500">
                <a:solidFill>
                  <a:srgbClr val="FFFFFF"/>
                </a:solidFill>
              </a:rPr>
              <a:t>It is the mixture of foods that you eat in the amounts that you actually eat them.</a:t>
            </a:r>
          </a:p>
          <a:p>
            <a:pPr>
              <a:lnSpc>
                <a:spcPct val="90000"/>
              </a:lnSpc>
            </a:pPr>
            <a:r>
              <a:rPr lang="en-GB" sz="1500">
                <a:solidFill>
                  <a:srgbClr val="FFFFFF"/>
                </a:solidFill>
              </a:rPr>
              <a:t>You need to eat food to:</a:t>
            </a:r>
          </a:p>
          <a:p>
            <a:pPr>
              <a:lnSpc>
                <a:spcPct val="90000"/>
              </a:lnSpc>
            </a:pPr>
            <a:r>
              <a:rPr lang="en-GB" sz="1500" b="1">
                <a:solidFill>
                  <a:srgbClr val="FFFFFF"/>
                </a:solidFill>
              </a:rPr>
              <a:t>Maintain life</a:t>
            </a:r>
          </a:p>
          <a:p>
            <a:pPr>
              <a:lnSpc>
                <a:spcPct val="90000"/>
              </a:lnSpc>
            </a:pPr>
            <a:r>
              <a:rPr lang="en-GB" sz="1500" b="1">
                <a:solidFill>
                  <a:srgbClr val="FFFFFF"/>
                </a:solidFill>
              </a:rPr>
              <a:t>Growth and repair</a:t>
            </a:r>
          </a:p>
          <a:p>
            <a:pPr>
              <a:lnSpc>
                <a:spcPct val="90000"/>
              </a:lnSpc>
            </a:pPr>
            <a:r>
              <a:rPr lang="en-GB" sz="1500" b="1">
                <a:solidFill>
                  <a:srgbClr val="FFFFFF"/>
                </a:solidFill>
              </a:rPr>
              <a:t>Help the body function</a:t>
            </a:r>
          </a:p>
          <a:p>
            <a:pPr>
              <a:lnSpc>
                <a:spcPct val="90000"/>
              </a:lnSpc>
            </a:pPr>
            <a:r>
              <a:rPr lang="en-GB" sz="1500">
                <a:solidFill>
                  <a:srgbClr val="FFFFFF"/>
                </a:solidFill>
              </a:rPr>
              <a:t>Without a balanced diet, you will be unable to </a:t>
            </a:r>
            <a:r>
              <a:rPr lang="en-GB" sz="1500" b="1">
                <a:solidFill>
                  <a:srgbClr val="FFFFFF"/>
                </a:solidFill>
              </a:rPr>
              <a:t>carry out voluntary physical activity </a:t>
            </a:r>
            <a:r>
              <a:rPr lang="en-GB" sz="1500">
                <a:solidFill>
                  <a:srgbClr val="FFFFFF"/>
                </a:solidFill>
              </a:rPr>
              <a:t>and therefore struggle to maintain your physical health. </a:t>
            </a:r>
          </a:p>
        </p:txBody>
      </p:sp>
    </p:spTree>
    <p:extLst>
      <p:ext uri="{BB962C8B-B14F-4D97-AF65-F5344CB8AC3E}">
        <p14:creationId xmlns:p14="http://schemas.microsoft.com/office/powerpoint/2010/main" val="124210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86F398-7CDB-A785-079D-CF39CF9F283A}"/>
              </a:ext>
            </a:extLst>
          </p:cNvPr>
          <p:cNvSpPr>
            <a:spLocks noGrp="1"/>
          </p:cNvSpPr>
          <p:nvPr>
            <p:ph type="title"/>
          </p:nvPr>
        </p:nvSpPr>
        <p:spPr>
          <a:xfrm>
            <a:off x="2849562" y="609600"/>
            <a:ext cx="6424440" cy="1320800"/>
          </a:xfrm>
        </p:spPr>
        <p:txBody>
          <a:bodyPr>
            <a:normAutofit/>
          </a:bodyPr>
          <a:lstStyle/>
          <a:p>
            <a:r>
              <a:rPr lang="en-GB" dirty="0"/>
              <a:t>Healthy eating </a:t>
            </a:r>
          </a:p>
        </p:txBody>
      </p:sp>
      <p:pic>
        <p:nvPicPr>
          <p:cNvPr id="9" name="Picture 8" descr="Vegetables and fruits in a row">
            <a:extLst>
              <a:ext uri="{FF2B5EF4-FFF2-40B4-BE49-F238E27FC236}">
                <a16:creationId xmlns:a16="http://schemas.microsoft.com/office/drawing/2014/main" id="{0CD7EF9A-B3A7-8E29-326F-659A5C1F8BD3}"/>
              </a:ext>
            </a:extLst>
          </p:cNvPr>
          <p:cNvPicPr>
            <a:picLocks noChangeAspect="1"/>
          </p:cNvPicPr>
          <p:nvPr/>
        </p:nvPicPr>
        <p:blipFill rotWithShape="1">
          <a:blip r:embed="rId2"/>
          <a:srcRect l="28227" r="45201"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3" name="Isosceles Triangle 12">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6">
            <a:extLst>
              <a:ext uri="{FF2B5EF4-FFF2-40B4-BE49-F238E27FC236}">
                <a16:creationId xmlns:a16="http://schemas.microsoft.com/office/drawing/2014/main" id="{1A826A30-B9BC-ABFA-0B78-2CCEEDD534B5}"/>
              </a:ext>
            </a:extLst>
          </p:cNvPr>
          <p:cNvSpPr>
            <a:spLocks noGrp="1"/>
          </p:cNvSpPr>
          <p:nvPr>
            <p:ph idx="1"/>
          </p:nvPr>
        </p:nvSpPr>
        <p:spPr>
          <a:xfrm>
            <a:off x="2849562" y="1660849"/>
            <a:ext cx="6424440" cy="4380513"/>
          </a:xfrm>
        </p:spPr>
        <p:txBody>
          <a:bodyPr>
            <a:normAutofit fontScale="92500" lnSpcReduction="20000"/>
          </a:bodyPr>
          <a:lstStyle/>
          <a:p>
            <a:pPr>
              <a:lnSpc>
                <a:spcPct val="90000"/>
              </a:lnSpc>
            </a:pPr>
            <a:r>
              <a:rPr lang="en-GB" sz="2000" dirty="0"/>
              <a:t>The key to health eating is:</a:t>
            </a:r>
          </a:p>
          <a:p>
            <a:pPr>
              <a:lnSpc>
                <a:spcPct val="90000"/>
              </a:lnSpc>
            </a:pPr>
            <a:endParaRPr lang="en-GB" sz="2000" dirty="0"/>
          </a:p>
          <a:p>
            <a:pPr>
              <a:lnSpc>
                <a:spcPct val="90000"/>
              </a:lnSpc>
            </a:pPr>
            <a:r>
              <a:rPr lang="en-GB" sz="2000" dirty="0"/>
              <a:t>Eating the right amount of food to reflect how active you are. For example, if you are extremely active in a specific day, you have to eat enough food for this purpose. However, if you are not as active, you do not need to consume as much.</a:t>
            </a:r>
          </a:p>
          <a:p>
            <a:pPr>
              <a:lnSpc>
                <a:spcPct val="90000"/>
              </a:lnSpc>
            </a:pPr>
            <a:endParaRPr lang="en-GB" sz="2000" dirty="0"/>
          </a:p>
          <a:p>
            <a:pPr>
              <a:lnSpc>
                <a:spcPct val="90000"/>
              </a:lnSpc>
            </a:pPr>
            <a:r>
              <a:rPr lang="en-GB" sz="2000" dirty="0"/>
              <a:t>Eating a range of foods to make sure that you are eating a balanced diet.</a:t>
            </a:r>
          </a:p>
          <a:p>
            <a:pPr>
              <a:lnSpc>
                <a:spcPct val="90000"/>
              </a:lnSpc>
            </a:pPr>
            <a:endParaRPr lang="en-GB" sz="2000" dirty="0"/>
          </a:p>
          <a:p>
            <a:pPr>
              <a:lnSpc>
                <a:spcPct val="90000"/>
              </a:lnSpc>
            </a:pPr>
            <a:r>
              <a:rPr lang="en-GB" sz="2000" dirty="0"/>
              <a:t>Group question: will everyone eat the same amount of food? </a:t>
            </a:r>
          </a:p>
          <a:p>
            <a:pPr>
              <a:lnSpc>
                <a:spcPct val="90000"/>
              </a:lnSpc>
            </a:pPr>
            <a:endParaRPr lang="en-GB" sz="2000" dirty="0"/>
          </a:p>
          <a:p>
            <a:pPr>
              <a:lnSpc>
                <a:spcPct val="90000"/>
              </a:lnSpc>
            </a:pPr>
            <a:r>
              <a:rPr lang="en-GB" sz="2000" dirty="0"/>
              <a:t>Personal reflection: what do you eat and drink? Write down your daily food consumption. </a:t>
            </a:r>
          </a:p>
          <a:p>
            <a:pPr>
              <a:lnSpc>
                <a:spcPct val="90000"/>
              </a:lnSpc>
            </a:pPr>
            <a:endParaRPr lang="en-GB" sz="1400" dirty="0"/>
          </a:p>
        </p:txBody>
      </p:sp>
    </p:spTree>
    <p:extLst>
      <p:ext uri="{BB962C8B-B14F-4D97-AF65-F5344CB8AC3E}">
        <p14:creationId xmlns:p14="http://schemas.microsoft.com/office/powerpoint/2010/main" val="137311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2F1ED-1592-5BEA-9F54-92F7307AA088}"/>
              </a:ext>
            </a:extLst>
          </p:cNvPr>
          <p:cNvSpPr>
            <a:spLocks noGrp="1"/>
          </p:cNvSpPr>
          <p:nvPr>
            <p:ph type="title"/>
          </p:nvPr>
        </p:nvSpPr>
        <p:spPr/>
        <p:txBody>
          <a:bodyPr/>
          <a:lstStyle/>
          <a:p>
            <a:r>
              <a:rPr lang="en-GB" dirty="0"/>
              <a:t>Barriers to healthy eating </a:t>
            </a:r>
          </a:p>
        </p:txBody>
      </p:sp>
      <p:sp>
        <p:nvSpPr>
          <p:cNvPr id="3" name="Content Placeholder 2">
            <a:extLst>
              <a:ext uri="{FF2B5EF4-FFF2-40B4-BE49-F238E27FC236}">
                <a16:creationId xmlns:a16="http://schemas.microsoft.com/office/drawing/2014/main" id="{9B2AC55E-F9E4-7BCE-A31C-4188A7895382}"/>
              </a:ext>
            </a:extLst>
          </p:cNvPr>
          <p:cNvSpPr>
            <a:spLocks noGrp="1"/>
          </p:cNvSpPr>
          <p:nvPr>
            <p:ph idx="1"/>
          </p:nvPr>
        </p:nvSpPr>
        <p:spPr/>
        <p:txBody>
          <a:bodyPr vert="horz" lIns="91440" tIns="45720" rIns="91440" bIns="45720" rtlCol="0" anchor="t">
            <a:normAutofit/>
          </a:bodyPr>
          <a:lstStyle/>
          <a:p>
            <a:r>
              <a:rPr lang="en-GB" dirty="0"/>
              <a:t>What are the main factors that impact your ability to eat a balanced diet?</a:t>
            </a:r>
          </a:p>
          <a:p>
            <a:endParaRPr lang="en-GB" dirty="0"/>
          </a:p>
          <a:p>
            <a:r>
              <a:rPr lang="en-GB" dirty="0"/>
              <a:t>According to research, the main barriers for young people are:</a:t>
            </a:r>
          </a:p>
          <a:p>
            <a:r>
              <a:rPr lang="en-GB" dirty="0"/>
              <a:t>Parental involvement or lack of. </a:t>
            </a:r>
          </a:p>
          <a:p>
            <a:r>
              <a:rPr lang="en-GB" dirty="0"/>
              <a:t>Lack of funds to purchase their own food</a:t>
            </a:r>
          </a:p>
          <a:p>
            <a:r>
              <a:rPr lang="en-GB" dirty="0"/>
              <a:t>Lack of ability to cook their own healthy meals. </a:t>
            </a:r>
          </a:p>
          <a:p>
            <a:endParaRPr lang="en-GB" dirty="0"/>
          </a:p>
          <a:p>
            <a:r>
              <a:rPr lang="en-GB" dirty="0"/>
              <a:t>Would you agree? </a:t>
            </a:r>
          </a:p>
        </p:txBody>
      </p:sp>
    </p:spTree>
    <p:extLst>
      <p:ext uri="{BB962C8B-B14F-4D97-AF65-F5344CB8AC3E}">
        <p14:creationId xmlns:p14="http://schemas.microsoft.com/office/powerpoint/2010/main" val="410665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0BA2-8FE6-B264-E2D6-44E3FB5C938D}"/>
              </a:ext>
            </a:extLst>
          </p:cNvPr>
          <p:cNvSpPr>
            <a:spLocks noGrp="1"/>
          </p:cNvSpPr>
          <p:nvPr>
            <p:ph type="title"/>
          </p:nvPr>
        </p:nvSpPr>
        <p:spPr>
          <a:xfrm>
            <a:off x="2786047" y="609600"/>
            <a:ext cx="6487955" cy="1320800"/>
          </a:xfrm>
        </p:spPr>
        <p:txBody>
          <a:bodyPr>
            <a:normAutofit/>
          </a:bodyPr>
          <a:lstStyle/>
          <a:p>
            <a:r>
              <a:rPr lang="en-GB" dirty="0"/>
              <a:t>Introduction to the Eatwell Guide</a:t>
            </a:r>
          </a:p>
        </p:txBody>
      </p:sp>
      <p:pic>
        <p:nvPicPr>
          <p:cNvPr id="15" name="Picture 4" descr="Assorted vegetables and fruits">
            <a:extLst>
              <a:ext uri="{FF2B5EF4-FFF2-40B4-BE49-F238E27FC236}">
                <a16:creationId xmlns:a16="http://schemas.microsoft.com/office/drawing/2014/main" id="{34258CE3-7E91-F4E5-5A43-2987F29AD78A}"/>
              </a:ext>
            </a:extLst>
          </p:cNvPr>
          <p:cNvPicPr>
            <a:picLocks noChangeAspect="1"/>
          </p:cNvPicPr>
          <p:nvPr/>
        </p:nvPicPr>
        <p:blipFill rotWithShape="1">
          <a:blip r:embed="rId2">
            <a:duotone>
              <a:prstClr val="black"/>
              <a:schemeClr val="tx2">
                <a:tint val="45000"/>
                <a:satMod val="400000"/>
              </a:schemeClr>
            </a:duotone>
          </a:blip>
          <a:srcRect l="42870" r="30590"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6"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Content Placeholder 2"/>
          <p:cNvSpPr>
            <a:spLocks noGrp="1"/>
          </p:cNvSpPr>
          <p:nvPr>
            <p:ph idx="1"/>
          </p:nvPr>
        </p:nvSpPr>
        <p:spPr>
          <a:xfrm>
            <a:off x="2786047" y="2160589"/>
            <a:ext cx="6487955" cy="3880773"/>
          </a:xfrm>
        </p:spPr>
        <p:txBody>
          <a:bodyPr vert="horz" lIns="91440" tIns="45720" rIns="91440" bIns="45720" rtlCol="0" anchor="t">
            <a:normAutofit/>
          </a:bodyPr>
          <a:lstStyle/>
          <a:p>
            <a:r>
              <a:rPr lang="en-GB" dirty="0"/>
              <a:t>The Eatwell Guide shows the different food groups that create a balanced diet and the proportions in which different groups of foods are needed to have a well-balanced and healthy diet.</a:t>
            </a:r>
          </a:p>
          <a:p>
            <a:pPr marL="0" indent="0">
              <a:buNone/>
            </a:pPr>
            <a:endParaRPr lang="en-GB" dirty="0"/>
          </a:p>
          <a:p>
            <a:r>
              <a:rPr lang="en-GB" dirty="0"/>
              <a:t>The proportions shown are representative of food eaten over a day or more, not necessarily at each mealtime.</a:t>
            </a:r>
          </a:p>
          <a:p>
            <a:endParaRPr lang="en-GB" dirty="0"/>
          </a:p>
          <a:p>
            <a:r>
              <a:rPr lang="en-GB" dirty="0"/>
              <a:t>The different food groups help get the wide range of nutrients  the body needs to stay healthy.</a:t>
            </a:r>
          </a:p>
        </p:txBody>
      </p:sp>
    </p:spTree>
    <p:extLst>
      <p:ext uri="{BB962C8B-B14F-4D97-AF65-F5344CB8AC3E}">
        <p14:creationId xmlns:p14="http://schemas.microsoft.com/office/powerpoint/2010/main" val="2182381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18D8C-8383-79E6-82AD-56E4C7A5E886}"/>
              </a:ext>
            </a:extLst>
          </p:cNvPr>
          <p:cNvSpPr>
            <a:spLocks noGrp="1"/>
          </p:cNvSpPr>
          <p:nvPr>
            <p:ph type="title"/>
          </p:nvPr>
        </p:nvSpPr>
        <p:spPr>
          <a:xfrm>
            <a:off x="1043950" y="1179151"/>
            <a:ext cx="3300646" cy="4463889"/>
          </a:xfrm>
        </p:spPr>
        <p:txBody>
          <a:bodyPr anchor="ctr">
            <a:normAutofit/>
          </a:bodyPr>
          <a:lstStyle/>
          <a:p>
            <a:r>
              <a:rPr lang="en-GB" dirty="0"/>
              <a:t>The Eatwell Guide (cont.)</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8918" y="1109145"/>
            <a:ext cx="6341016" cy="4603900"/>
          </a:xfrm>
        </p:spPr>
        <p:txBody>
          <a:bodyPr anchor="ctr">
            <a:normAutofit/>
          </a:bodyPr>
          <a:lstStyle/>
          <a:p>
            <a:pPr>
              <a:lnSpc>
                <a:spcPct val="90000"/>
              </a:lnSpc>
            </a:pPr>
            <a:r>
              <a:rPr lang="en-GB" sz="1700"/>
              <a:t>Watch the video as an introduction to the Eatwell guide. </a:t>
            </a:r>
            <a:r>
              <a:rPr lang="en-GB" sz="1700">
                <a:hlinkClick r:id="rId2"/>
              </a:rPr>
              <a:t>https://www.youtube.com/watch?v=QaILk3SQfhw</a:t>
            </a:r>
            <a:r>
              <a:rPr lang="en-GB" sz="1700"/>
              <a:t>  </a:t>
            </a:r>
          </a:p>
          <a:p>
            <a:pPr marL="0" indent="0">
              <a:lnSpc>
                <a:spcPct val="90000"/>
              </a:lnSpc>
              <a:buNone/>
            </a:pPr>
            <a:endParaRPr lang="en-GB" sz="1700"/>
          </a:p>
          <a:p>
            <a:pPr>
              <a:lnSpc>
                <a:spcPct val="90000"/>
              </a:lnSpc>
            </a:pPr>
            <a:r>
              <a:rPr lang="en-GB" sz="1700"/>
              <a:t>Can you name the 5 food groups discussed in this video? </a:t>
            </a:r>
          </a:p>
          <a:p>
            <a:pPr marL="0" indent="0">
              <a:lnSpc>
                <a:spcPct val="90000"/>
              </a:lnSpc>
              <a:buNone/>
            </a:pPr>
            <a:endParaRPr lang="en-GB" sz="1700"/>
          </a:p>
          <a:p>
            <a:pPr>
              <a:lnSpc>
                <a:spcPct val="90000"/>
              </a:lnSpc>
            </a:pPr>
            <a:r>
              <a:rPr lang="en-GB" sz="1700"/>
              <a:t>The Eatwell Guide applies to most people regardless of weight, dietary restrictions/preferences or ethnic origin. </a:t>
            </a:r>
          </a:p>
          <a:p>
            <a:pPr>
              <a:lnSpc>
                <a:spcPct val="90000"/>
              </a:lnSpc>
            </a:pPr>
            <a:endParaRPr lang="en-GB" sz="1700"/>
          </a:p>
          <a:p>
            <a:pPr>
              <a:lnSpc>
                <a:spcPct val="90000"/>
              </a:lnSpc>
            </a:pPr>
            <a:r>
              <a:rPr lang="en-GB" sz="1700"/>
              <a:t>It doesn’t apply to children under two years because they have different nutritional needs. </a:t>
            </a:r>
          </a:p>
          <a:p>
            <a:pPr>
              <a:lnSpc>
                <a:spcPct val="90000"/>
              </a:lnSpc>
            </a:pPr>
            <a:endParaRPr lang="en-GB" sz="1700"/>
          </a:p>
          <a:p>
            <a:pPr>
              <a:lnSpc>
                <a:spcPct val="90000"/>
              </a:lnSpc>
            </a:pPr>
            <a:r>
              <a:rPr lang="en-GB" sz="1700"/>
              <a:t>Children aged two to five years should gradually move to eating the same foods as the rest of their family, shown on the Eatwell Guide. </a:t>
            </a:r>
          </a:p>
          <a:p>
            <a:pPr>
              <a:lnSpc>
                <a:spcPct val="90000"/>
              </a:lnSpc>
            </a:pPr>
            <a:endParaRPr lang="en-GB" sz="170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065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p:cNvPicPr>
            <a:picLocks noChangeAspect="1"/>
          </p:cNvPicPr>
          <p:nvPr/>
        </p:nvPicPr>
        <p:blipFill rotWithShape="1">
          <a:blip r:embed="rId3"/>
          <a:srcRect t="12335" r="1" b="14598"/>
          <a:stretch/>
        </p:blipFill>
        <p:spPr>
          <a:xfrm>
            <a:off x="568452" y="571500"/>
            <a:ext cx="11055096" cy="5715000"/>
          </a:xfrm>
          <a:prstGeom prst="rect">
            <a:avLst/>
          </a:prstGeom>
        </p:spPr>
      </p:pic>
    </p:spTree>
    <p:extLst>
      <p:ext uri="{BB962C8B-B14F-4D97-AF65-F5344CB8AC3E}">
        <p14:creationId xmlns:p14="http://schemas.microsoft.com/office/powerpoint/2010/main" val="400850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agram&#10;&#10;Description automatically generated"/>
          <p:cNvPicPr>
            <a:picLocks noChangeAspect="1"/>
          </p:cNvPicPr>
          <p:nvPr/>
        </p:nvPicPr>
        <p:blipFill rotWithShape="1">
          <a:blip r:embed="rId2"/>
          <a:srcRect l="11007" r="7264"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609600"/>
            <a:ext cx="3851123" cy="1320800"/>
          </a:xfrm>
        </p:spPr>
        <p:txBody>
          <a:bodyPr>
            <a:normAutofit/>
          </a:bodyPr>
          <a:lstStyle/>
          <a:p>
            <a:r>
              <a:rPr lang="en-GB" dirty="0"/>
              <a:t>The Food Groups</a:t>
            </a:r>
          </a:p>
        </p:txBody>
      </p:sp>
      <p:sp>
        <p:nvSpPr>
          <p:cNvPr id="3" name="Content Placeholder 2"/>
          <p:cNvSpPr>
            <a:spLocks noGrp="1"/>
          </p:cNvSpPr>
          <p:nvPr>
            <p:ph idx="1"/>
          </p:nvPr>
        </p:nvSpPr>
        <p:spPr>
          <a:xfrm>
            <a:off x="677334" y="2160589"/>
            <a:ext cx="3851122" cy="3880773"/>
          </a:xfrm>
        </p:spPr>
        <p:txBody>
          <a:bodyPr>
            <a:normAutofit/>
          </a:bodyPr>
          <a:lstStyle/>
          <a:p>
            <a:r>
              <a:rPr lang="en-GB" dirty="0"/>
              <a:t>Let’s take a closer look at each food group.</a:t>
            </a:r>
          </a:p>
          <a:p>
            <a:r>
              <a:rPr lang="en-GB" dirty="0"/>
              <a:t>Fruit and vegetables </a:t>
            </a:r>
          </a:p>
          <a:p>
            <a:r>
              <a:rPr lang="en-GB" dirty="0"/>
              <a:t>Potatoes, bread, rice, pasta and other starchy carbohydrates</a:t>
            </a:r>
          </a:p>
          <a:p>
            <a:r>
              <a:rPr lang="en-GB" dirty="0"/>
              <a:t>Beans, pulses, fish, eggs, meat and other proteins</a:t>
            </a:r>
          </a:p>
          <a:p>
            <a:r>
              <a:rPr lang="en-GB" dirty="0"/>
              <a:t>Dairy and alternatives</a:t>
            </a:r>
          </a:p>
          <a:p>
            <a:r>
              <a:rPr lang="en-GB" dirty="0"/>
              <a:t>Oils and spreads</a:t>
            </a:r>
          </a:p>
          <a:p>
            <a:endParaRPr lang="en-GB" dirty="0"/>
          </a:p>
          <a:p>
            <a:endParaRPr lang="en-GB"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3059050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3352633357DB4A9CDED4894FB09656" ma:contentTypeVersion="16" ma:contentTypeDescription="Create a new document." ma:contentTypeScope="" ma:versionID="5dd9311cc6bdf7d30fb26a1cc3525edb">
  <xsd:schema xmlns:xsd="http://www.w3.org/2001/XMLSchema" xmlns:xs="http://www.w3.org/2001/XMLSchema" xmlns:p="http://schemas.microsoft.com/office/2006/metadata/properties" xmlns:ns2="230bd275-c2df-4447-ba48-a2e1c88e0f34" xmlns:ns3="9130cc07-5ab4-4370-b41a-4bc008a89c08" targetNamespace="http://schemas.microsoft.com/office/2006/metadata/properties" ma:root="true" ma:fieldsID="f359daa30cbc4ad048abcdf32148003f" ns2:_="" ns3:_="">
    <xsd:import namespace="230bd275-c2df-4447-ba48-a2e1c88e0f34"/>
    <xsd:import namespace="9130cc07-5ab4-4370-b41a-4bc008a89c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bd275-c2df-4447-ba48-a2e1c88e0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771dba-0eef-4bb6-b6bb-0dda009492d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30cc07-5ab4-4370-b41a-4bc008a89c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9c1718-1e3f-4848-8084-d7e87a3a6d4d}" ma:internalName="TaxCatchAll" ma:showField="CatchAllData" ma:web="9130cc07-5ab4-4370-b41a-4bc008a89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0bd275-c2df-4447-ba48-a2e1c88e0f34">
      <Terms xmlns="http://schemas.microsoft.com/office/infopath/2007/PartnerControls"/>
    </lcf76f155ced4ddcb4097134ff3c332f>
    <TaxCatchAll xmlns="9130cc07-5ab4-4370-b41a-4bc008a89c08" xsi:nil="true"/>
  </documentManagement>
</p:properties>
</file>

<file path=customXml/itemProps1.xml><?xml version="1.0" encoding="utf-8"?>
<ds:datastoreItem xmlns:ds="http://schemas.openxmlformats.org/officeDocument/2006/customXml" ds:itemID="{D1A44D4C-0572-46E4-951E-D0F27086692C}">
  <ds:schemaRefs>
    <ds:schemaRef ds:uri="http://schemas.microsoft.com/sharepoint/v3/contenttype/forms"/>
  </ds:schemaRefs>
</ds:datastoreItem>
</file>

<file path=customXml/itemProps2.xml><?xml version="1.0" encoding="utf-8"?>
<ds:datastoreItem xmlns:ds="http://schemas.openxmlformats.org/officeDocument/2006/customXml" ds:itemID="{27ACE838-E1F7-4CAC-8F12-E3B182A2D455}"/>
</file>

<file path=customXml/itemProps3.xml><?xml version="1.0" encoding="utf-8"?>
<ds:datastoreItem xmlns:ds="http://schemas.openxmlformats.org/officeDocument/2006/customXml" ds:itemID="{8D841E87-B011-4906-A06C-3E8B3EBF318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253</TotalTime>
  <Words>1540</Words>
  <Application>Microsoft Office PowerPoint</Application>
  <PresentationFormat>Widescreen</PresentationFormat>
  <Paragraphs>121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The Eat Well Guide</vt:lpstr>
      <vt:lpstr>Healthy eating</vt:lpstr>
      <vt:lpstr>Why is your food consumption important? </vt:lpstr>
      <vt:lpstr>Healthy eating </vt:lpstr>
      <vt:lpstr>Barriers to healthy eating </vt:lpstr>
      <vt:lpstr>Introduction to the Eatwell Guide</vt:lpstr>
      <vt:lpstr>The Eatwell Guide (cont.)</vt:lpstr>
      <vt:lpstr>PowerPoint Presentation</vt:lpstr>
      <vt:lpstr>The Food Groups</vt:lpstr>
      <vt:lpstr>Fruit and vegetables</vt:lpstr>
      <vt:lpstr>Potatoes, bread, rice, pasta and other starchy carbohydrates</vt:lpstr>
      <vt:lpstr>Beans, pulses, fish, eggs, meat and other proteins</vt:lpstr>
      <vt:lpstr>Dairy and alternatives</vt:lpstr>
      <vt:lpstr>Oils and spreads</vt:lpstr>
      <vt:lpstr>Hydration</vt:lpstr>
      <vt:lpstr>Foods high in fat, salt and sugars</vt:lpstr>
      <vt:lpstr>Summary of tips across the guide you can use. </vt:lpstr>
      <vt:lpstr>Activity 1.1</vt:lpstr>
      <vt:lpstr>Activity 1.2</vt:lpstr>
      <vt:lpstr>Game to finish Eatwell bingo</vt:lpstr>
      <vt:lpstr>Three things we learned today… </vt:lpstr>
    </vt:vector>
  </TitlesOfParts>
  <Company>N.I. Assembly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Eat Well Guide</dc:title>
  <dc:creator>manningt</dc:creator>
  <cp:lastModifiedBy>Michial</cp:lastModifiedBy>
  <cp:revision>37</cp:revision>
  <dcterms:created xsi:type="dcterms:W3CDTF">2021-08-03T14:15:57Z</dcterms:created>
  <dcterms:modified xsi:type="dcterms:W3CDTF">2022-10-06T13:46:01Z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0x010100243352633357DB4A9CDED4894FB09656</vt:lpwstr>
  </property>
</Properties>
</file>