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diagrams/colors1.xml" ContentType="application/vnd.openxmlformats-officedocument.drawingml.diagramColors+xml"/>
  <Override PartName="/ppt/diagrams/quickStyle1.xml" ContentType="application/vnd.openxmlformats-officedocument.drawingml.diagramStyle+xml"/>
  <Override PartName="/ppt/diagrams/layout2.xml" ContentType="application/vnd.openxmlformats-officedocument.drawingml.diagramLayout+xml"/>
  <Override PartName="/ppt/diagrams/layout1.xml" ContentType="application/vnd.openxmlformats-officedocument.drawingml.diagramLayout+xml"/>
  <Override PartName="/ppt/diagrams/drawing1.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4" r:id="rId6"/>
    <p:sldId id="267" r:id="rId7"/>
    <p:sldId id="265" r:id="rId8"/>
    <p:sldId id="266" r:id="rId9"/>
    <p:sldId id="268" r:id="rId10"/>
    <p:sldId id="260" r:id="rId11"/>
    <p:sldId id="261" r:id="rId12"/>
    <p:sldId id="262" r:id="rId13"/>
    <p:sldId id="263"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58"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EF956-EA84-409A-A93E-A739B2551C4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068DABB6-A1E6-4516-A95C-A47AA4639094}">
      <dgm:prSet/>
      <dgm:spPr/>
      <dgm:t>
        <a:bodyPr/>
        <a:lstStyle/>
        <a:p>
          <a:r>
            <a:rPr lang="en-US"/>
            <a:t>What’s the difference between the characteristics of an online and offline relationship?</a:t>
          </a:r>
        </a:p>
      </dgm:t>
    </dgm:pt>
    <dgm:pt modelId="{9EC10BA9-919F-4206-BC4B-FE1A606D0AC9}" type="parTrans" cxnId="{6FA39FA7-356A-46C7-8E5A-8C67A1D7D949}">
      <dgm:prSet/>
      <dgm:spPr/>
      <dgm:t>
        <a:bodyPr/>
        <a:lstStyle/>
        <a:p>
          <a:endParaRPr lang="en-US"/>
        </a:p>
      </dgm:t>
    </dgm:pt>
    <dgm:pt modelId="{A5BA19FA-AEC9-4210-BF35-83D9AEB1CDBC}" type="sibTrans" cxnId="{6FA39FA7-356A-46C7-8E5A-8C67A1D7D949}">
      <dgm:prSet/>
      <dgm:spPr/>
      <dgm:t>
        <a:bodyPr/>
        <a:lstStyle/>
        <a:p>
          <a:endParaRPr lang="en-US"/>
        </a:p>
      </dgm:t>
    </dgm:pt>
    <dgm:pt modelId="{EF1A6242-8433-4873-8C2F-3C283B05ADF4}">
      <dgm:prSet/>
      <dgm:spPr/>
      <dgm:t>
        <a:bodyPr/>
        <a:lstStyle/>
        <a:p>
          <a:r>
            <a:rPr lang="en-US" dirty="0"/>
            <a:t>They are the same!</a:t>
          </a:r>
        </a:p>
      </dgm:t>
    </dgm:pt>
    <dgm:pt modelId="{8EBDE8C6-09CC-4E4B-B732-DE67D92D8F0D}" type="parTrans" cxnId="{6F215276-B148-4077-BCF4-E4F204C7B345}">
      <dgm:prSet/>
      <dgm:spPr/>
      <dgm:t>
        <a:bodyPr/>
        <a:lstStyle/>
        <a:p>
          <a:endParaRPr lang="en-US"/>
        </a:p>
      </dgm:t>
    </dgm:pt>
    <dgm:pt modelId="{88C5D8D7-9134-4115-B4A7-F95D726DA337}" type="sibTrans" cxnId="{6F215276-B148-4077-BCF4-E4F204C7B345}">
      <dgm:prSet/>
      <dgm:spPr/>
      <dgm:t>
        <a:bodyPr/>
        <a:lstStyle/>
        <a:p>
          <a:endParaRPr lang="en-US"/>
        </a:p>
      </dgm:t>
    </dgm:pt>
    <dgm:pt modelId="{103BBE11-E132-4E70-9D90-AB375F4E2D5C}" type="pres">
      <dgm:prSet presAssocID="{057EF956-EA84-409A-A93E-A739B2551C4F}" presName="Name0" presStyleCnt="0">
        <dgm:presLayoutVars>
          <dgm:dir/>
          <dgm:animLvl val="lvl"/>
          <dgm:resizeHandles val="exact"/>
        </dgm:presLayoutVars>
      </dgm:prSet>
      <dgm:spPr/>
    </dgm:pt>
    <dgm:pt modelId="{92C6CCCC-515C-4EC7-9622-5B97CC0F62C1}" type="pres">
      <dgm:prSet presAssocID="{EF1A6242-8433-4873-8C2F-3C283B05ADF4}" presName="boxAndChildren" presStyleCnt="0"/>
      <dgm:spPr/>
    </dgm:pt>
    <dgm:pt modelId="{C662ED41-A79F-4F58-AD32-001E655B3C31}" type="pres">
      <dgm:prSet presAssocID="{EF1A6242-8433-4873-8C2F-3C283B05ADF4}" presName="parentTextBox" presStyleLbl="node1" presStyleIdx="0" presStyleCnt="2"/>
      <dgm:spPr/>
    </dgm:pt>
    <dgm:pt modelId="{9CF8E770-82A7-4067-8A81-8CE1551D471C}" type="pres">
      <dgm:prSet presAssocID="{A5BA19FA-AEC9-4210-BF35-83D9AEB1CDBC}" presName="sp" presStyleCnt="0"/>
      <dgm:spPr/>
    </dgm:pt>
    <dgm:pt modelId="{8998CB98-967E-4457-A540-4CAA723B782A}" type="pres">
      <dgm:prSet presAssocID="{068DABB6-A1E6-4516-A95C-A47AA4639094}" presName="arrowAndChildren" presStyleCnt="0"/>
      <dgm:spPr/>
    </dgm:pt>
    <dgm:pt modelId="{04642A45-2A14-49B2-B23E-F03DFE76D7B2}" type="pres">
      <dgm:prSet presAssocID="{068DABB6-A1E6-4516-A95C-A47AA4639094}" presName="parentTextArrow" presStyleLbl="node1" presStyleIdx="1" presStyleCnt="2"/>
      <dgm:spPr/>
    </dgm:pt>
  </dgm:ptLst>
  <dgm:cxnLst>
    <dgm:cxn modelId="{88CE3276-02BB-443D-8AFA-FF09775B7A3E}" type="presOf" srcId="{EF1A6242-8433-4873-8C2F-3C283B05ADF4}" destId="{C662ED41-A79F-4F58-AD32-001E655B3C31}" srcOrd="0" destOrd="0" presId="urn:microsoft.com/office/officeart/2005/8/layout/process4"/>
    <dgm:cxn modelId="{6F215276-B148-4077-BCF4-E4F204C7B345}" srcId="{057EF956-EA84-409A-A93E-A739B2551C4F}" destId="{EF1A6242-8433-4873-8C2F-3C283B05ADF4}" srcOrd="1" destOrd="0" parTransId="{8EBDE8C6-09CC-4E4B-B732-DE67D92D8F0D}" sibTransId="{88C5D8D7-9134-4115-B4A7-F95D726DA337}"/>
    <dgm:cxn modelId="{27962986-C471-49C3-9429-B87AC35F66DB}" type="presOf" srcId="{068DABB6-A1E6-4516-A95C-A47AA4639094}" destId="{04642A45-2A14-49B2-B23E-F03DFE76D7B2}" srcOrd="0" destOrd="0" presId="urn:microsoft.com/office/officeart/2005/8/layout/process4"/>
    <dgm:cxn modelId="{5A6868A6-42A3-43C9-AE18-AFE547AF30DE}" type="presOf" srcId="{057EF956-EA84-409A-A93E-A739B2551C4F}" destId="{103BBE11-E132-4E70-9D90-AB375F4E2D5C}" srcOrd="0" destOrd="0" presId="urn:microsoft.com/office/officeart/2005/8/layout/process4"/>
    <dgm:cxn modelId="{6FA39FA7-356A-46C7-8E5A-8C67A1D7D949}" srcId="{057EF956-EA84-409A-A93E-A739B2551C4F}" destId="{068DABB6-A1E6-4516-A95C-A47AA4639094}" srcOrd="0" destOrd="0" parTransId="{9EC10BA9-919F-4206-BC4B-FE1A606D0AC9}" sibTransId="{A5BA19FA-AEC9-4210-BF35-83D9AEB1CDBC}"/>
    <dgm:cxn modelId="{9F289E13-E67E-4639-A04B-252CB1F3D390}" type="presParOf" srcId="{103BBE11-E132-4E70-9D90-AB375F4E2D5C}" destId="{92C6CCCC-515C-4EC7-9622-5B97CC0F62C1}" srcOrd="0" destOrd="0" presId="urn:microsoft.com/office/officeart/2005/8/layout/process4"/>
    <dgm:cxn modelId="{95D8C78F-E72D-4AC7-94F0-81AFCB8C70FA}" type="presParOf" srcId="{92C6CCCC-515C-4EC7-9622-5B97CC0F62C1}" destId="{C662ED41-A79F-4F58-AD32-001E655B3C31}" srcOrd="0" destOrd="0" presId="urn:microsoft.com/office/officeart/2005/8/layout/process4"/>
    <dgm:cxn modelId="{CE803E00-AB53-4804-805D-DFA5DB7B8EA6}" type="presParOf" srcId="{103BBE11-E132-4E70-9D90-AB375F4E2D5C}" destId="{9CF8E770-82A7-4067-8A81-8CE1551D471C}" srcOrd="1" destOrd="0" presId="urn:microsoft.com/office/officeart/2005/8/layout/process4"/>
    <dgm:cxn modelId="{67E5ABF3-87BC-4A53-B234-397BA9C06D4D}" type="presParOf" srcId="{103BBE11-E132-4E70-9D90-AB375F4E2D5C}" destId="{8998CB98-967E-4457-A540-4CAA723B782A}" srcOrd="2" destOrd="0" presId="urn:microsoft.com/office/officeart/2005/8/layout/process4"/>
    <dgm:cxn modelId="{ED05640B-50B6-445D-9A9E-E29C8C873AD9}" type="presParOf" srcId="{8998CB98-967E-4457-A540-4CAA723B782A}" destId="{04642A45-2A14-49B2-B23E-F03DFE76D7B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27B49C-C446-4450-AC53-4F8170F4CC2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A9A134C-46FD-498E-B2A2-CDA925DE2802}">
      <dgm:prSet/>
      <dgm:spPr/>
      <dgm:t>
        <a:bodyPr/>
        <a:lstStyle/>
        <a:p>
          <a:pPr>
            <a:lnSpc>
              <a:spcPct val="100000"/>
            </a:lnSpc>
          </a:pPr>
          <a:r>
            <a:rPr lang="en-US"/>
            <a:t>How do people use social media differently?</a:t>
          </a:r>
        </a:p>
      </dgm:t>
    </dgm:pt>
    <dgm:pt modelId="{02D081C5-21E2-4F73-8BA5-263963F067A4}" type="parTrans" cxnId="{FD9405D3-5E98-4311-B210-2E786EF477C1}">
      <dgm:prSet/>
      <dgm:spPr/>
      <dgm:t>
        <a:bodyPr/>
        <a:lstStyle/>
        <a:p>
          <a:endParaRPr lang="en-US"/>
        </a:p>
      </dgm:t>
    </dgm:pt>
    <dgm:pt modelId="{53D63B5E-390B-4835-B781-E11749B9AD37}" type="sibTrans" cxnId="{FD9405D3-5E98-4311-B210-2E786EF477C1}">
      <dgm:prSet/>
      <dgm:spPr/>
      <dgm:t>
        <a:bodyPr/>
        <a:lstStyle/>
        <a:p>
          <a:endParaRPr lang="en-US"/>
        </a:p>
      </dgm:t>
    </dgm:pt>
    <dgm:pt modelId="{AB54C4D5-91A8-475D-9E3D-A659B7D3F1B0}">
      <dgm:prSet/>
      <dgm:spPr/>
      <dgm:t>
        <a:bodyPr/>
        <a:lstStyle/>
        <a:p>
          <a:pPr>
            <a:lnSpc>
              <a:spcPct val="100000"/>
            </a:lnSpc>
          </a:pPr>
          <a:r>
            <a:rPr lang="en-US"/>
            <a:t>Have they identified positives and negatives of social media?</a:t>
          </a:r>
        </a:p>
      </dgm:t>
    </dgm:pt>
    <dgm:pt modelId="{9E9AB6F0-9714-4F35-884F-FBCA911ABC02}" type="parTrans" cxnId="{E016F5CA-34B7-4B98-8B63-E18237193F84}">
      <dgm:prSet/>
      <dgm:spPr/>
      <dgm:t>
        <a:bodyPr/>
        <a:lstStyle/>
        <a:p>
          <a:endParaRPr lang="en-US"/>
        </a:p>
      </dgm:t>
    </dgm:pt>
    <dgm:pt modelId="{9F7B45BC-9C97-426B-98A1-C85913110BDB}" type="sibTrans" cxnId="{E016F5CA-34B7-4B98-8B63-E18237193F84}">
      <dgm:prSet/>
      <dgm:spPr/>
      <dgm:t>
        <a:bodyPr/>
        <a:lstStyle/>
        <a:p>
          <a:endParaRPr lang="en-US"/>
        </a:p>
      </dgm:t>
    </dgm:pt>
    <dgm:pt modelId="{86A8EE3E-0EB0-4F75-A0B6-EBCB689E9EE8}">
      <dgm:prSet/>
      <dgm:spPr/>
      <dgm:t>
        <a:bodyPr/>
        <a:lstStyle/>
        <a:p>
          <a:pPr>
            <a:lnSpc>
              <a:spcPct val="100000"/>
            </a:lnSpc>
          </a:pPr>
          <a:r>
            <a:rPr lang="en-US"/>
            <a:t>Why do people take and post selfies?</a:t>
          </a:r>
        </a:p>
      </dgm:t>
    </dgm:pt>
    <dgm:pt modelId="{910DBDA0-9D53-4F04-B235-F369221D4DEE}" type="parTrans" cxnId="{4E7A8DB6-4DD6-4419-B548-A4A3E3D70004}">
      <dgm:prSet/>
      <dgm:spPr/>
      <dgm:t>
        <a:bodyPr/>
        <a:lstStyle/>
        <a:p>
          <a:endParaRPr lang="en-US"/>
        </a:p>
      </dgm:t>
    </dgm:pt>
    <dgm:pt modelId="{7FA33EC4-DE24-45B1-BB3B-C122F2B15103}" type="sibTrans" cxnId="{4E7A8DB6-4DD6-4419-B548-A4A3E3D70004}">
      <dgm:prSet/>
      <dgm:spPr/>
      <dgm:t>
        <a:bodyPr/>
        <a:lstStyle/>
        <a:p>
          <a:endParaRPr lang="en-US"/>
        </a:p>
      </dgm:t>
    </dgm:pt>
    <dgm:pt modelId="{8B589A8B-1870-4971-967A-70F658147951}">
      <dgm:prSet/>
      <dgm:spPr/>
      <dgm:t>
        <a:bodyPr/>
        <a:lstStyle/>
        <a:p>
          <a:pPr>
            <a:lnSpc>
              <a:spcPct val="100000"/>
            </a:lnSpc>
          </a:pPr>
          <a:r>
            <a:rPr lang="en-US"/>
            <a:t>How might social media affect someone’s confidence and self-esteem?</a:t>
          </a:r>
        </a:p>
      </dgm:t>
    </dgm:pt>
    <dgm:pt modelId="{63101BAD-26A3-47C0-8C97-CE80C07035F7}" type="parTrans" cxnId="{97155C60-1DF7-4179-8DD4-DB9F966F274B}">
      <dgm:prSet/>
      <dgm:spPr/>
      <dgm:t>
        <a:bodyPr/>
        <a:lstStyle/>
        <a:p>
          <a:endParaRPr lang="en-US"/>
        </a:p>
      </dgm:t>
    </dgm:pt>
    <dgm:pt modelId="{F858B614-620A-4D97-849F-68914382D232}" type="sibTrans" cxnId="{97155C60-1DF7-4179-8DD4-DB9F966F274B}">
      <dgm:prSet/>
      <dgm:spPr/>
      <dgm:t>
        <a:bodyPr/>
        <a:lstStyle/>
        <a:p>
          <a:endParaRPr lang="en-US"/>
        </a:p>
      </dgm:t>
    </dgm:pt>
    <dgm:pt modelId="{58E9408C-0E02-413F-98EB-A8F5486021A6}" type="pres">
      <dgm:prSet presAssocID="{4B27B49C-C446-4450-AC53-4F8170F4CC2F}" presName="vert0" presStyleCnt="0">
        <dgm:presLayoutVars>
          <dgm:dir/>
          <dgm:animOne val="branch"/>
          <dgm:animLvl val="lvl"/>
        </dgm:presLayoutVars>
      </dgm:prSet>
      <dgm:spPr/>
    </dgm:pt>
    <dgm:pt modelId="{A4C437FF-6CCC-4A43-A79C-5FADA4C8F6D7}" type="pres">
      <dgm:prSet presAssocID="{2A9A134C-46FD-498E-B2A2-CDA925DE2802}" presName="thickLine" presStyleLbl="alignNode1" presStyleIdx="0" presStyleCnt="4"/>
      <dgm:spPr/>
    </dgm:pt>
    <dgm:pt modelId="{78561015-9B35-47A5-8EB7-585B81E623C2}" type="pres">
      <dgm:prSet presAssocID="{2A9A134C-46FD-498E-B2A2-CDA925DE2802}" presName="horz1" presStyleCnt="0"/>
      <dgm:spPr/>
    </dgm:pt>
    <dgm:pt modelId="{D674C324-3E3A-4924-A344-2FC329C6DD10}" type="pres">
      <dgm:prSet presAssocID="{2A9A134C-46FD-498E-B2A2-CDA925DE2802}" presName="tx1" presStyleLbl="revTx" presStyleIdx="0" presStyleCnt="4"/>
      <dgm:spPr/>
    </dgm:pt>
    <dgm:pt modelId="{CA47F5A7-8067-401C-B11B-EE1EED2EFE4E}" type="pres">
      <dgm:prSet presAssocID="{2A9A134C-46FD-498E-B2A2-CDA925DE2802}" presName="vert1" presStyleCnt="0"/>
      <dgm:spPr/>
    </dgm:pt>
    <dgm:pt modelId="{E1CA3B35-8306-4C6D-AD91-670A76207DAA}" type="pres">
      <dgm:prSet presAssocID="{AB54C4D5-91A8-475D-9E3D-A659B7D3F1B0}" presName="thickLine" presStyleLbl="alignNode1" presStyleIdx="1" presStyleCnt="4"/>
      <dgm:spPr/>
    </dgm:pt>
    <dgm:pt modelId="{D871C129-E685-43D4-B392-8C3545345B8E}" type="pres">
      <dgm:prSet presAssocID="{AB54C4D5-91A8-475D-9E3D-A659B7D3F1B0}" presName="horz1" presStyleCnt="0"/>
      <dgm:spPr/>
    </dgm:pt>
    <dgm:pt modelId="{C0328B44-9DE5-424E-9219-CEE268752DB4}" type="pres">
      <dgm:prSet presAssocID="{AB54C4D5-91A8-475D-9E3D-A659B7D3F1B0}" presName="tx1" presStyleLbl="revTx" presStyleIdx="1" presStyleCnt="4"/>
      <dgm:spPr/>
    </dgm:pt>
    <dgm:pt modelId="{1AA92EE4-5BD8-4B63-9FEE-EBDCC291BA56}" type="pres">
      <dgm:prSet presAssocID="{AB54C4D5-91A8-475D-9E3D-A659B7D3F1B0}" presName="vert1" presStyleCnt="0"/>
      <dgm:spPr/>
    </dgm:pt>
    <dgm:pt modelId="{61E1C68D-F7C0-456A-8D54-EB8D759DB889}" type="pres">
      <dgm:prSet presAssocID="{86A8EE3E-0EB0-4F75-A0B6-EBCB689E9EE8}" presName="thickLine" presStyleLbl="alignNode1" presStyleIdx="2" presStyleCnt="4"/>
      <dgm:spPr/>
    </dgm:pt>
    <dgm:pt modelId="{4F3C52D3-FFE3-47C9-8D93-FE333E34A276}" type="pres">
      <dgm:prSet presAssocID="{86A8EE3E-0EB0-4F75-A0B6-EBCB689E9EE8}" presName="horz1" presStyleCnt="0"/>
      <dgm:spPr/>
    </dgm:pt>
    <dgm:pt modelId="{A87C1616-99C9-4DDF-A940-F158C176C587}" type="pres">
      <dgm:prSet presAssocID="{86A8EE3E-0EB0-4F75-A0B6-EBCB689E9EE8}" presName="tx1" presStyleLbl="revTx" presStyleIdx="2" presStyleCnt="4"/>
      <dgm:spPr/>
    </dgm:pt>
    <dgm:pt modelId="{FF96B5B1-AD05-4060-9985-9FDB10AD3367}" type="pres">
      <dgm:prSet presAssocID="{86A8EE3E-0EB0-4F75-A0B6-EBCB689E9EE8}" presName="vert1" presStyleCnt="0"/>
      <dgm:spPr/>
    </dgm:pt>
    <dgm:pt modelId="{D620607B-CC7E-40FC-87DC-2C29E7A660AE}" type="pres">
      <dgm:prSet presAssocID="{8B589A8B-1870-4971-967A-70F658147951}" presName="thickLine" presStyleLbl="alignNode1" presStyleIdx="3" presStyleCnt="4"/>
      <dgm:spPr/>
    </dgm:pt>
    <dgm:pt modelId="{554BD3F4-8468-4D71-B9E5-C124F56E455C}" type="pres">
      <dgm:prSet presAssocID="{8B589A8B-1870-4971-967A-70F658147951}" presName="horz1" presStyleCnt="0"/>
      <dgm:spPr/>
    </dgm:pt>
    <dgm:pt modelId="{976C815A-417A-495E-AAC2-7F8F4A47817E}" type="pres">
      <dgm:prSet presAssocID="{8B589A8B-1870-4971-967A-70F658147951}" presName="tx1" presStyleLbl="revTx" presStyleIdx="3" presStyleCnt="4"/>
      <dgm:spPr/>
    </dgm:pt>
    <dgm:pt modelId="{ABC62840-29E0-423F-BCAE-C5698148E9C3}" type="pres">
      <dgm:prSet presAssocID="{8B589A8B-1870-4971-967A-70F658147951}" presName="vert1" presStyleCnt="0"/>
      <dgm:spPr/>
    </dgm:pt>
  </dgm:ptLst>
  <dgm:cxnLst>
    <dgm:cxn modelId="{F0A9AF23-81B5-4431-87C3-9E0549585BC7}" type="presOf" srcId="{8B589A8B-1870-4971-967A-70F658147951}" destId="{976C815A-417A-495E-AAC2-7F8F4A47817E}" srcOrd="0" destOrd="0" presId="urn:microsoft.com/office/officeart/2008/layout/LinedList"/>
    <dgm:cxn modelId="{77ACE925-897E-4B42-B130-7F441C0B4D72}" type="presOf" srcId="{AB54C4D5-91A8-475D-9E3D-A659B7D3F1B0}" destId="{C0328B44-9DE5-424E-9219-CEE268752DB4}" srcOrd="0" destOrd="0" presId="urn:microsoft.com/office/officeart/2008/layout/LinedList"/>
    <dgm:cxn modelId="{B6B2502C-88DD-41A7-A774-85AFBDC47592}" type="presOf" srcId="{2A9A134C-46FD-498E-B2A2-CDA925DE2802}" destId="{D674C324-3E3A-4924-A344-2FC329C6DD10}" srcOrd="0" destOrd="0" presId="urn:microsoft.com/office/officeart/2008/layout/LinedList"/>
    <dgm:cxn modelId="{97155C60-1DF7-4179-8DD4-DB9F966F274B}" srcId="{4B27B49C-C446-4450-AC53-4F8170F4CC2F}" destId="{8B589A8B-1870-4971-967A-70F658147951}" srcOrd="3" destOrd="0" parTransId="{63101BAD-26A3-47C0-8C97-CE80C07035F7}" sibTransId="{F858B614-620A-4D97-849F-68914382D232}"/>
    <dgm:cxn modelId="{453ADB9E-AFED-40D0-8007-7CF0EC021558}" type="presOf" srcId="{4B27B49C-C446-4450-AC53-4F8170F4CC2F}" destId="{58E9408C-0E02-413F-98EB-A8F5486021A6}" srcOrd="0" destOrd="0" presId="urn:microsoft.com/office/officeart/2008/layout/LinedList"/>
    <dgm:cxn modelId="{4E7A8DB6-4DD6-4419-B548-A4A3E3D70004}" srcId="{4B27B49C-C446-4450-AC53-4F8170F4CC2F}" destId="{86A8EE3E-0EB0-4F75-A0B6-EBCB689E9EE8}" srcOrd="2" destOrd="0" parTransId="{910DBDA0-9D53-4F04-B235-F369221D4DEE}" sibTransId="{7FA33EC4-DE24-45B1-BB3B-C122F2B15103}"/>
    <dgm:cxn modelId="{E016F5CA-34B7-4B98-8B63-E18237193F84}" srcId="{4B27B49C-C446-4450-AC53-4F8170F4CC2F}" destId="{AB54C4D5-91A8-475D-9E3D-A659B7D3F1B0}" srcOrd="1" destOrd="0" parTransId="{9E9AB6F0-9714-4F35-884F-FBCA911ABC02}" sibTransId="{9F7B45BC-9C97-426B-98A1-C85913110BDB}"/>
    <dgm:cxn modelId="{FD9405D3-5E98-4311-B210-2E786EF477C1}" srcId="{4B27B49C-C446-4450-AC53-4F8170F4CC2F}" destId="{2A9A134C-46FD-498E-B2A2-CDA925DE2802}" srcOrd="0" destOrd="0" parTransId="{02D081C5-21E2-4F73-8BA5-263963F067A4}" sibTransId="{53D63B5E-390B-4835-B781-E11749B9AD37}"/>
    <dgm:cxn modelId="{830933ED-3DA4-4CC2-82D4-50DB180C20E8}" type="presOf" srcId="{86A8EE3E-0EB0-4F75-A0B6-EBCB689E9EE8}" destId="{A87C1616-99C9-4DDF-A940-F158C176C587}" srcOrd="0" destOrd="0" presId="urn:microsoft.com/office/officeart/2008/layout/LinedList"/>
    <dgm:cxn modelId="{D136B941-79C9-431F-840D-787D4262E99C}" type="presParOf" srcId="{58E9408C-0E02-413F-98EB-A8F5486021A6}" destId="{A4C437FF-6CCC-4A43-A79C-5FADA4C8F6D7}" srcOrd="0" destOrd="0" presId="urn:microsoft.com/office/officeart/2008/layout/LinedList"/>
    <dgm:cxn modelId="{572EF9BF-C5B9-49BD-8A56-F2635C9988EA}" type="presParOf" srcId="{58E9408C-0E02-413F-98EB-A8F5486021A6}" destId="{78561015-9B35-47A5-8EB7-585B81E623C2}" srcOrd="1" destOrd="0" presId="urn:microsoft.com/office/officeart/2008/layout/LinedList"/>
    <dgm:cxn modelId="{B046C5B3-81D6-46DF-A7AA-DF16D2181310}" type="presParOf" srcId="{78561015-9B35-47A5-8EB7-585B81E623C2}" destId="{D674C324-3E3A-4924-A344-2FC329C6DD10}" srcOrd="0" destOrd="0" presId="urn:microsoft.com/office/officeart/2008/layout/LinedList"/>
    <dgm:cxn modelId="{17912F5C-3EE1-43C4-95D8-8E9E6BA86EBC}" type="presParOf" srcId="{78561015-9B35-47A5-8EB7-585B81E623C2}" destId="{CA47F5A7-8067-401C-B11B-EE1EED2EFE4E}" srcOrd="1" destOrd="0" presId="urn:microsoft.com/office/officeart/2008/layout/LinedList"/>
    <dgm:cxn modelId="{9514B889-83D4-4B66-8E34-BBBB960F5BF9}" type="presParOf" srcId="{58E9408C-0E02-413F-98EB-A8F5486021A6}" destId="{E1CA3B35-8306-4C6D-AD91-670A76207DAA}" srcOrd="2" destOrd="0" presId="urn:microsoft.com/office/officeart/2008/layout/LinedList"/>
    <dgm:cxn modelId="{E9660FAC-83E8-4FDC-9328-D9A36D1C14BC}" type="presParOf" srcId="{58E9408C-0E02-413F-98EB-A8F5486021A6}" destId="{D871C129-E685-43D4-B392-8C3545345B8E}" srcOrd="3" destOrd="0" presId="urn:microsoft.com/office/officeart/2008/layout/LinedList"/>
    <dgm:cxn modelId="{A8A28574-DDF9-4D55-BAA6-6F0FC915A7D6}" type="presParOf" srcId="{D871C129-E685-43D4-B392-8C3545345B8E}" destId="{C0328B44-9DE5-424E-9219-CEE268752DB4}" srcOrd="0" destOrd="0" presId="urn:microsoft.com/office/officeart/2008/layout/LinedList"/>
    <dgm:cxn modelId="{0E4D1DC5-7BEC-41D4-AC65-CED86709A8FC}" type="presParOf" srcId="{D871C129-E685-43D4-B392-8C3545345B8E}" destId="{1AA92EE4-5BD8-4B63-9FEE-EBDCC291BA56}" srcOrd="1" destOrd="0" presId="urn:microsoft.com/office/officeart/2008/layout/LinedList"/>
    <dgm:cxn modelId="{BE748425-AB80-4649-AC4E-40B84DD45B03}" type="presParOf" srcId="{58E9408C-0E02-413F-98EB-A8F5486021A6}" destId="{61E1C68D-F7C0-456A-8D54-EB8D759DB889}" srcOrd="4" destOrd="0" presId="urn:microsoft.com/office/officeart/2008/layout/LinedList"/>
    <dgm:cxn modelId="{C8453796-DA95-412A-A51D-4A62F6F04D8B}" type="presParOf" srcId="{58E9408C-0E02-413F-98EB-A8F5486021A6}" destId="{4F3C52D3-FFE3-47C9-8D93-FE333E34A276}" srcOrd="5" destOrd="0" presId="urn:microsoft.com/office/officeart/2008/layout/LinedList"/>
    <dgm:cxn modelId="{21573A0E-A46E-4A97-AF1C-4A76C90AAA62}" type="presParOf" srcId="{4F3C52D3-FFE3-47C9-8D93-FE333E34A276}" destId="{A87C1616-99C9-4DDF-A940-F158C176C587}" srcOrd="0" destOrd="0" presId="urn:microsoft.com/office/officeart/2008/layout/LinedList"/>
    <dgm:cxn modelId="{5DDA6763-9A10-4DAB-95B6-F6CD1ADF7EE0}" type="presParOf" srcId="{4F3C52D3-FFE3-47C9-8D93-FE333E34A276}" destId="{FF96B5B1-AD05-4060-9985-9FDB10AD3367}" srcOrd="1" destOrd="0" presId="urn:microsoft.com/office/officeart/2008/layout/LinedList"/>
    <dgm:cxn modelId="{4D99E118-2A1A-449B-A140-99EED7D6CC79}" type="presParOf" srcId="{58E9408C-0E02-413F-98EB-A8F5486021A6}" destId="{D620607B-CC7E-40FC-87DC-2C29E7A660AE}" srcOrd="6" destOrd="0" presId="urn:microsoft.com/office/officeart/2008/layout/LinedList"/>
    <dgm:cxn modelId="{5668A3A9-0537-4616-8BC1-800E7B8E0C3B}" type="presParOf" srcId="{58E9408C-0E02-413F-98EB-A8F5486021A6}" destId="{554BD3F4-8468-4D71-B9E5-C124F56E455C}" srcOrd="7" destOrd="0" presId="urn:microsoft.com/office/officeart/2008/layout/LinedList"/>
    <dgm:cxn modelId="{40FED7AA-06FB-474D-BAC2-522EC9673AE0}" type="presParOf" srcId="{554BD3F4-8468-4D71-B9E5-C124F56E455C}" destId="{976C815A-417A-495E-AAC2-7F8F4A47817E}" srcOrd="0" destOrd="0" presId="urn:microsoft.com/office/officeart/2008/layout/LinedList"/>
    <dgm:cxn modelId="{3330A58B-FD8B-4EB5-AF8A-12C67E89AA9F}" type="presParOf" srcId="{554BD3F4-8468-4D71-B9E5-C124F56E455C}" destId="{ABC62840-29E0-423F-BCAE-C5698148E9C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2ED41-A79F-4F58-AD32-001E655B3C31}">
      <dsp:nvSpPr>
        <dsp:cNvPr id="0" name=""/>
        <dsp:cNvSpPr/>
      </dsp:nvSpPr>
      <dsp:spPr>
        <a:xfrm>
          <a:off x="0" y="2342652"/>
          <a:ext cx="8596312" cy="153703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They are the same!</a:t>
          </a:r>
        </a:p>
      </dsp:txBody>
      <dsp:txXfrm>
        <a:off x="0" y="2342652"/>
        <a:ext cx="8596312" cy="1537033"/>
      </dsp:txXfrm>
    </dsp:sp>
    <dsp:sp modelId="{04642A45-2A14-49B2-B23E-F03DFE76D7B2}">
      <dsp:nvSpPr>
        <dsp:cNvPr id="0" name=""/>
        <dsp:cNvSpPr/>
      </dsp:nvSpPr>
      <dsp:spPr>
        <a:xfrm rot="10800000">
          <a:off x="0" y="1750"/>
          <a:ext cx="8596312" cy="2363958"/>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a:t>What’s the difference between the characteristics of an online and offline relationship?</a:t>
          </a:r>
        </a:p>
      </dsp:txBody>
      <dsp:txXfrm rot="10800000">
        <a:off x="0" y="1750"/>
        <a:ext cx="8596312" cy="1536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437FF-6CCC-4A43-A79C-5FADA4C8F6D7}">
      <dsp:nvSpPr>
        <dsp:cNvPr id="0" name=""/>
        <dsp:cNvSpPr/>
      </dsp:nvSpPr>
      <dsp:spPr>
        <a:xfrm>
          <a:off x="0" y="0"/>
          <a:ext cx="859666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4C324-3E3A-4924-A344-2FC329C6DD10}">
      <dsp:nvSpPr>
        <dsp:cNvPr id="0" name=""/>
        <dsp:cNvSpPr/>
      </dsp:nvSpPr>
      <dsp:spPr>
        <a:xfrm>
          <a:off x="0" y="0"/>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a:t>How do people use social media differently?</a:t>
          </a:r>
        </a:p>
      </dsp:txBody>
      <dsp:txXfrm>
        <a:off x="0" y="0"/>
        <a:ext cx="8596668" cy="970193"/>
      </dsp:txXfrm>
    </dsp:sp>
    <dsp:sp modelId="{E1CA3B35-8306-4C6D-AD91-670A76207DAA}">
      <dsp:nvSpPr>
        <dsp:cNvPr id="0" name=""/>
        <dsp:cNvSpPr/>
      </dsp:nvSpPr>
      <dsp:spPr>
        <a:xfrm>
          <a:off x="0" y="970193"/>
          <a:ext cx="859666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328B44-9DE5-424E-9219-CEE268752DB4}">
      <dsp:nvSpPr>
        <dsp:cNvPr id="0" name=""/>
        <dsp:cNvSpPr/>
      </dsp:nvSpPr>
      <dsp:spPr>
        <a:xfrm>
          <a:off x="0" y="970193"/>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a:t>Have they identified positives and negatives of social media?</a:t>
          </a:r>
        </a:p>
      </dsp:txBody>
      <dsp:txXfrm>
        <a:off x="0" y="970193"/>
        <a:ext cx="8596668" cy="970193"/>
      </dsp:txXfrm>
    </dsp:sp>
    <dsp:sp modelId="{61E1C68D-F7C0-456A-8D54-EB8D759DB889}">
      <dsp:nvSpPr>
        <dsp:cNvPr id="0" name=""/>
        <dsp:cNvSpPr/>
      </dsp:nvSpPr>
      <dsp:spPr>
        <a:xfrm>
          <a:off x="0" y="1940386"/>
          <a:ext cx="859666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7C1616-99C9-4DDF-A940-F158C176C587}">
      <dsp:nvSpPr>
        <dsp:cNvPr id="0" name=""/>
        <dsp:cNvSpPr/>
      </dsp:nvSpPr>
      <dsp:spPr>
        <a:xfrm>
          <a:off x="0" y="1940386"/>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a:t>Why do people take and post selfies?</a:t>
          </a:r>
        </a:p>
      </dsp:txBody>
      <dsp:txXfrm>
        <a:off x="0" y="1940386"/>
        <a:ext cx="8596668" cy="970193"/>
      </dsp:txXfrm>
    </dsp:sp>
    <dsp:sp modelId="{D620607B-CC7E-40FC-87DC-2C29E7A660AE}">
      <dsp:nvSpPr>
        <dsp:cNvPr id="0" name=""/>
        <dsp:cNvSpPr/>
      </dsp:nvSpPr>
      <dsp:spPr>
        <a:xfrm>
          <a:off x="0" y="2910579"/>
          <a:ext cx="8596668"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6C815A-417A-495E-AAC2-7F8F4A47817E}">
      <dsp:nvSpPr>
        <dsp:cNvPr id="0" name=""/>
        <dsp:cNvSpPr/>
      </dsp:nvSpPr>
      <dsp:spPr>
        <a:xfrm>
          <a:off x="0" y="2910579"/>
          <a:ext cx="8596668" cy="970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100000"/>
            </a:lnSpc>
            <a:spcBef>
              <a:spcPct val="0"/>
            </a:spcBef>
            <a:spcAft>
              <a:spcPct val="35000"/>
            </a:spcAft>
            <a:buNone/>
          </a:pPr>
          <a:r>
            <a:rPr lang="en-US" sz="2600" kern="1200"/>
            <a:t>How might social media affect someone’s confidence and self-esteem?</a:t>
          </a:r>
        </a:p>
      </dsp:txBody>
      <dsp:txXfrm>
        <a:off x="0" y="2910579"/>
        <a:ext cx="8596668" cy="9701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426831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64616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394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2794412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3699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4094922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3766701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2278084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284697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C3AEB-D490-4CC4-94F6-C003F8EB7F2A}" type="datetimeFigureOut">
              <a:rPr lang="en-GB" smtClean="0"/>
              <a:t>30/06/2022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57650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C3AEB-D490-4CC4-94F6-C003F8EB7F2A}"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388523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C3AEB-D490-4CC4-94F6-C003F8EB7F2A}" type="datetimeFigureOut">
              <a:rPr lang="en-GB" smtClean="0"/>
              <a:t>30/06/2022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81642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4C3AEB-D490-4CC4-94F6-C003F8EB7F2A}" type="datetimeFigureOut">
              <a:rPr lang="en-GB" smtClean="0"/>
              <a:t>30/06/2022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400255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C3AEB-D490-4CC4-94F6-C003F8EB7F2A}" type="datetimeFigureOut">
              <a:rPr lang="en-GB" smtClean="0"/>
              <a:t>30/06/2022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225244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4C3AEB-D490-4CC4-94F6-C003F8EB7F2A}"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373632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4C3AEB-D490-4CC4-94F6-C003F8EB7F2A}" type="datetimeFigureOut">
              <a:rPr lang="en-GB" smtClean="0"/>
              <a:t>30/06/2022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C611B9-76BB-4816-823A-44C6A42C7CB3}" type="slidenum">
              <a:rPr lang="en-GB" smtClean="0"/>
              <a:t>‹#›</a:t>
            </a:fld>
            <a:endParaRPr lang="en-GB"/>
          </a:p>
        </p:txBody>
      </p:sp>
    </p:spTree>
    <p:extLst>
      <p:ext uri="{BB962C8B-B14F-4D97-AF65-F5344CB8AC3E}">
        <p14:creationId xmlns:p14="http://schemas.microsoft.com/office/powerpoint/2010/main" val="124604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4C3AEB-D490-4CC4-94F6-C003F8EB7F2A}" type="datetimeFigureOut">
              <a:rPr lang="en-GB" smtClean="0"/>
              <a:t>30/06/2022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C611B9-76BB-4816-823A-44C6A42C7CB3}" type="slidenum">
              <a:rPr lang="en-GB" smtClean="0"/>
              <a:t>‹#›</a:t>
            </a:fld>
            <a:endParaRPr lang="en-GB"/>
          </a:p>
        </p:txBody>
      </p:sp>
    </p:spTree>
    <p:extLst>
      <p:ext uri="{BB962C8B-B14F-4D97-AF65-F5344CB8AC3E}">
        <p14:creationId xmlns:p14="http://schemas.microsoft.com/office/powerpoint/2010/main" val="312361437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E930-2D27-4449-A918-E065C69F4F6D}"/>
              </a:ext>
            </a:extLst>
          </p:cNvPr>
          <p:cNvSpPr>
            <a:spLocks noGrp="1"/>
          </p:cNvSpPr>
          <p:nvPr>
            <p:ph type="ctrTitle"/>
          </p:nvPr>
        </p:nvSpPr>
        <p:spPr>
          <a:xfrm>
            <a:off x="4974337" y="1265314"/>
            <a:ext cx="4299666" cy="3249131"/>
          </a:xfrm>
        </p:spPr>
        <p:txBody>
          <a:bodyPr>
            <a:normAutofit/>
          </a:bodyPr>
          <a:lstStyle/>
          <a:p>
            <a:pPr algn="l"/>
            <a:r>
              <a:rPr lang="en-US"/>
              <a:t>Social Media and Young People</a:t>
            </a:r>
            <a:endParaRPr lang="en-GB"/>
          </a:p>
        </p:txBody>
      </p:sp>
      <p:sp>
        <p:nvSpPr>
          <p:cNvPr id="3" name="Subtitle 2">
            <a:extLst>
              <a:ext uri="{FF2B5EF4-FFF2-40B4-BE49-F238E27FC236}">
                <a16:creationId xmlns:a16="http://schemas.microsoft.com/office/drawing/2014/main" id="{880A8BBE-9727-497A-A931-E3C008196832}"/>
              </a:ext>
            </a:extLst>
          </p:cNvPr>
          <p:cNvSpPr>
            <a:spLocks noGrp="1"/>
          </p:cNvSpPr>
          <p:nvPr>
            <p:ph type="subTitle" idx="1"/>
          </p:nvPr>
        </p:nvSpPr>
        <p:spPr>
          <a:xfrm>
            <a:off x="4974336" y="4514446"/>
            <a:ext cx="4299666" cy="871042"/>
          </a:xfrm>
        </p:spPr>
        <p:txBody>
          <a:bodyPr>
            <a:normAutofit/>
          </a:bodyPr>
          <a:lstStyle/>
          <a:p>
            <a:pPr algn="l"/>
            <a:r>
              <a:rPr lang="en-US" dirty="0"/>
              <a:t>Social wellbeing</a:t>
            </a:r>
          </a:p>
          <a:p>
            <a:pPr algn="l"/>
            <a:r>
              <a:rPr lang="en-US" dirty="0"/>
              <a:t>Session 6</a:t>
            </a:r>
            <a:endParaRPr lang="en-GB" dirty="0"/>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descr="Users">
            <a:extLst>
              <a:ext uri="{FF2B5EF4-FFF2-40B4-BE49-F238E27FC236}">
                <a16:creationId xmlns:a16="http://schemas.microsoft.com/office/drawing/2014/main" id="{9B799E9D-58EF-D653-E8B2-CAEA6810EF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131293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700"/>
                                        <p:tgtEl>
                                          <p:spTgt spid="7"/>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par>
                                <p:cTn id="16" presetID="10" presetClass="entr" presetSubtype="0" fill="hold" grpId="0" nodeType="withEffect">
                                  <p:stCondLst>
                                    <p:cond delay="1000"/>
                                  </p:stCondLst>
                                  <p:iterate type="lt">
                                    <p:tmPct val="10000"/>
                                  </p:iterate>
                                  <p:childTnLst>
                                    <p:set>
                                      <p:cBhvr>
                                        <p:cTn id="17" dur="1" fill="hold">
                                          <p:stCondLst>
                                            <p:cond delay="0"/>
                                          </p:stCondLst>
                                        </p:cTn>
                                        <p:tgtEl>
                                          <p:spTgt spid="2"/>
                                        </p:tgtEl>
                                        <p:attrNameLst>
                                          <p:attrName>style.visibility</p:attrName>
                                        </p:attrNameLst>
                                      </p:cBhvr>
                                      <p:to>
                                        <p:strVal val="visible"/>
                                      </p:to>
                                    </p:set>
                                    <p:animEffect transition="in" filter="fade">
                                      <p:cBhvr>
                                        <p:cTn id="18"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659C1-4050-4977-BA8D-DAC90FF87911}"/>
              </a:ext>
            </a:extLst>
          </p:cNvPr>
          <p:cNvSpPr>
            <a:spLocks noGrp="1"/>
          </p:cNvSpPr>
          <p:nvPr>
            <p:ph type="title"/>
          </p:nvPr>
        </p:nvSpPr>
        <p:spPr>
          <a:xfrm>
            <a:off x="1333502" y="609600"/>
            <a:ext cx="8596668" cy="1320800"/>
          </a:xfrm>
        </p:spPr>
        <p:txBody>
          <a:bodyPr>
            <a:normAutofit/>
          </a:bodyPr>
          <a:lstStyle/>
          <a:p>
            <a:r>
              <a:rPr lang="en-US" dirty="0"/>
              <a:t>Key to Positive Online Relationships</a:t>
            </a:r>
            <a:endParaRPr lang="en-GB"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29E4A4C-D5B6-4EA4-A7DC-2C3F10B76E5A}"/>
              </a:ext>
            </a:extLst>
          </p:cNvPr>
          <p:cNvSpPr>
            <a:spLocks noGrp="1"/>
          </p:cNvSpPr>
          <p:nvPr>
            <p:ph idx="1"/>
          </p:nvPr>
        </p:nvSpPr>
        <p:spPr>
          <a:xfrm>
            <a:off x="1333502" y="2160589"/>
            <a:ext cx="8596668" cy="3880773"/>
          </a:xfrm>
        </p:spPr>
        <p:txBody>
          <a:bodyPr>
            <a:normAutofit/>
          </a:bodyPr>
          <a:lstStyle/>
          <a:p>
            <a:r>
              <a:rPr lang="en-US" sz="2000" dirty="0"/>
              <a:t>Know the social media sites and tools you are using.</a:t>
            </a:r>
          </a:p>
          <a:p>
            <a:r>
              <a:rPr lang="en-US" sz="2000" dirty="0"/>
              <a:t>People use the internet for all different types of reasons – social media, dating sites, online gambling, computer games etc.</a:t>
            </a:r>
          </a:p>
          <a:p>
            <a:r>
              <a:rPr lang="en-US" sz="2000" dirty="0"/>
              <a:t>Instant messaging platforms allow interactions to happen instantaneously, easily and frequently. </a:t>
            </a:r>
          </a:p>
          <a:p>
            <a:r>
              <a:rPr lang="en-US" sz="2000" dirty="0"/>
              <a:t>It is extremely important that in all online interaction, your privacy must be protected. Always check the security and privacy setting on social media to make sure you know exactly what you are sharing.</a:t>
            </a:r>
            <a:endParaRPr lang="en-GB" sz="20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2973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D58A3-8307-4879-8C0B-6B2B70A56BAA}"/>
              </a:ext>
            </a:extLst>
          </p:cNvPr>
          <p:cNvSpPr>
            <a:spLocks noGrp="1"/>
          </p:cNvSpPr>
          <p:nvPr>
            <p:ph type="title"/>
          </p:nvPr>
        </p:nvSpPr>
        <p:spPr/>
        <p:txBody>
          <a:bodyPr/>
          <a:lstStyle/>
          <a:p>
            <a:r>
              <a:rPr lang="en-US" dirty="0"/>
              <a:t>Key to Positive Online Relationships</a:t>
            </a:r>
            <a:endParaRPr lang="en-GB" dirty="0"/>
          </a:p>
        </p:txBody>
      </p:sp>
      <p:sp>
        <p:nvSpPr>
          <p:cNvPr id="3" name="Content Placeholder 2">
            <a:extLst>
              <a:ext uri="{FF2B5EF4-FFF2-40B4-BE49-F238E27FC236}">
                <a16:creationId xmlns:a16="http://schemas.microsoft.com/office/drawing/2014/main" id="{AB445C46-3E73-4B30-BA88-F9E46D7F257C}"/>
              </a:ext>
            </a:extLst>
          </p:cNvPr>
          <p:cNvSpPr>
            <a:spLocks noGrp="1"/>
          </p:cNvSpPr>
          <p:nvPr>
            <p:ph idx="1"/>
          </p:nvPr>
        </p:nvSpPr>
        <p:spPr>
          <a:xfrm>
            <a:off x="-1" y="1662545"/>
            <a:ext cx="10091651" cy="4887884"/>
          </a:xfrm>
        </p:spPr>
        <p:txBody>
          <a:bodyPr>
            <a:normAutofit lnSpcReduction="10000"/>
          </a:bodyPr>
          <a:lstStyle/>
          <a:p>
            <a:r>
              <a:rPr lang="en-US" sz="2000" dirty="0"/>
              <a:t>Understand the difference between online and in-person socializing.</a:t>
            </a:r>
          </a:p>
          <a:p>
            <a:r>
              <a:rPr lang="en-US" sz="2000" dirty="0"/>
              <a:t>Physical markers – when socializing in person, we consider facial expressions, body language, tone of voice, appearance, eye contact, and other physical context cues. When interacting online, these cues are generally not present. Take your time when establishing trust with someone.</a:t>
            </a:r>
          </a:p>
          <a:p>
            <a:r>
              <a:rPr lang="en-US" sz="2000" dirty="0"/>
              <a:t>Anonymity – it is difficult to know with full certainty exactly who you are interacting with online. A person’s screen name or profile cannot always be trusted to be representative of the actual user. Be aware that some fake profiles might be very realistic.</a:t>
            </a:r>
          </a:p>
          <a:p>
            <a:r>
              <a:rPr lang="en-US" sz="2000" dirty="0"/>
              <a:t>What goes online, stays online – it is almost impossible to take back anything that you put online. Even if you delete it yourself, someone else might have already taken a screenshot. A message meant for one friend can be copied or forwarded to others. Photos and videos can be circulated without your intention. This means it is important to be considerate of yourself and others when socializing and sharing online.</a:t>
            </a:r>
          </a:p>
          <a:p>
            <a:endParaRPr lang="en-GB" dirty="0"/>
          </a:p>
        </p:txBody>
      </p:sp>
    </p:spTree>
    <p:extLst>
      <p:ext uri="{BB962C8B-B14F-4D97-AF65-F5344CB8AC3E}">
        <p14:creationId xmlns:p14="http://schemas.microsoft.com/office/powerpoint/2010/main" val="1782494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4E219A-D615-419F-868B-ABCEB6C88BD8}"/>
              </a:ext>
            </a:extLst>
          </p:cNvPr>
          <p:cNvSpPr>
            <a:spLocks noGrp="1"/>
          </p:cNvSpPr>
          <p:nvPr>
            <p:ph type="title"/>
          </p:nvPr>
        </p:nvSpPr>
        <p:spPr>
          <a:xfrm>
            <a:off x="1333502" y="609600"/>
            <a:ext cx="8596668" cy="1320800"/>
          </a:xfrm>
        </p:spPr>
        <p:txBody>
          <a:bodyPr>
            <a:normAutofit/>
          </a:bodyPr>
          <a:lstStyle/>
          <a:p>
            <a:r>
              <a:rPr lang="en-US" dirty="0"/>
              <a:t>Key to Positive Online Relationships</a:t>
            </a:r>
            <a:endParaRPr lang="en-GB" dirty="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DF45D29-5749-4657-A639-E77CB1ACB50C}"/>
              </a:ext>
            </a:extLst>
          </p:cNvPr>
          <p:cNvSpPr>
            <a:spLocks noGrp="1"/>
          </p:cNvSpPr>
          <p:nvPr>
            <p:ph idx="1"/>
          </p:nvPr>
        </p:nvSpPr>
        <p:spPr>
          <a:xfrm>
            <a:off x="1333502" y="2160589"/>
            <a:ext cx="8596668" cy="3880773"/>
          </a:xfrm>
        </p:spPr>
        <p:txBody>
          <a:bodyPr>
            <a:normAutofit/>
          </a:bodyPr>
          <a:lstStyle/>
          <a:p>
            <a:r>
              <a:rPr lang="en-US" dirty="0"/>
              <a:t>Set personal boundaries</a:t>
            </a:r>
          </a:p>
          <a:p>
            <a:r>
              <a:rPr lang="en-US" dirty="0"/>
              <a:t>People can develop healthy and meaningful relationships online. However, news reports of cyber-bullying, trolling, scams and sexual predators can be unsettling. </a:t>
            </a:r>
          </a:p>
          <a:p>
            <a:r>
              <a:rPr lang="en-US" dirty="0"/>
              <a:t>The third key is all about you. The most certain way to develop healthy digital relationships is by setting and maintaining personal boundaries and involving family members or friends.</a:t>
            </a:r>
          </a:p>
          <a:p>
            <a:r>
              <a:rPr lang="en-US" dirty="0"/>
              <a:t>Ask yourself: What do I really know about this person? Discuss it with your family and friends. Does it seem like a good idea?</a:t>
            </a:r>
          </a:p>
          <a:p>
            <a:endParaRPr lang="en-GB"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04708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Different coloured question marks">
            <a:extLst>
              <a:ext uri="{FF2B5EF4-FFF2-40B4-BE49-F238E27FC236}">
                <a16:creationId xmlns:a16="http://schemas.microsoft.com/office/drawing/2014/main" id="{05C4E889-86D8-AE7B-AF72-FC99BC7E9542}"/>
              </a:ext>
            </a:extLst>
          </p:cNvPr>
          <p:cNvPicPr>
            <a:picLocks noChangeAspect="1"/>
          </p:cNvPicPr>
          <p:nvPr/>
        </p:nvPicPr>
        <p:blipFill rotWithShape="1">
          <a:blip r:embed="rId2"/>
          <a:srcRect l="15818" r="19204"/>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60D9C087-4205-47A0-8CF3-F91A277776B4}"/>
              </a:ext>
            </a:extLst>
          </p:cNvPr>
          <p:cNvSpPr>
            <a:spLocks noGrp="1"/>
          </p:cNvSpPr>
          <p:nvPr>
            <p:ph type="title"/>
          </p:nvPr>
        </p:nvSpPr>
        <p:spPr>
          <a:xfrm>
            <a:off x="677333" y="609600"/>
            <a:ext cx="3851123" cy="1320800"/>
          </a:xfrm>
        </p:spPr>
        <p:txBody>
          <a:bodyPr>
            <a:normAutofit/>
          </a:bodyPr>
          <a:lstStyle/>
          <a:p>
            <a:r>
              <a:rPr lang="en-US" dirty="0"/>
              <a:t>Write a letter..</a:t>
            </a:r>
            <a:endParaRPr lang="en-GB" dirty="0"/>
          </a:p>
        </p:txBody>
      </p:sp>
      <p:sp>
        <p:nvSpPr>
          <p:cNvPr id="3" name="Content Placeholder 2">
            <a:extLst>
              <a:ext uri="{FF2B5EF4-FFF2-40B4-BE49-F238E27FC236}">
                <a16:creationId xmlns:a16="http://schemas.microsoft.com/office/drawing/2014/main" id="{3D99DDDD-3249-44B8-B20A-E07C5E31646E}"/>
              </a:ext>
            </a:extLst>
          </p:cNvPr>
          <p:cNvSpPr>
            <a:spLocks noGrp="1"/>
          </p:cNvSpPr>
          <p:nvPr>
            <p:ph idx="1"/>
          </p:nvPr>
        </p:nvSpPr>
        <p:spPr>
          <a:xfrm>
            <a:off x="199505" y="2160589"/>
            <a:ext cx="5241387" cy="3880773"/>
          </a:xfrm>
        </p:spPr>
        <p:txBody>
          <a:bodyPr>
            <a:normAutofit/>
          </a:bodyPr>
          <a:lstStyle/>
          <a:p>
            <a:pPr>
              <a:lnSpc>
                <a:spcPct val="90000"/>
              </a:lnSpc>
            </a:pPr>
            <a:r>
              <a:rPr lang="en-US" sz="1900" dirty="0"/>
              <a:t>Write a letter to the head of a social media site. The letter should provide advice to the company about how to better support young people online. What new rules/guidance should be put in place?</a:t>
            </a:r>
          </a:p>
          <a:p>
            <a:pPr>
              <a:lnSpc>
                <a:spcPct val="90000"/>
              </a:lnSpc>
            </a:pPr>
            <a:r>
              <a:rPr lang="en-US" sz="1900" dirty="0"/>
              <a:t>E.g. – Privacy settings should be automatically set to maximum unless the user chooses to change them.</a:t>
            </a:r>
          </a:p>
          <a:p>
            <a:pPr>
              <a:lnSpc>
                <a:spcPct val="90000"/>
              </a:lnSpc>
            </a:pPr>
            <a:r>
              <a:rPr lang="en-US" sz="1900" dirty="0"/>
              <a:t>It should be made clear when a photograph has been edited or changed (to see what a person really looks like).</a:t>
            </a:r>
          </a:p>
          <a:p>
            <a:pPr>
              <a:lnSpc>
                <a:spcPct val="90000"/>
              </a:lnSpc>
            </a:pPr>
            <a:endParaRPr lang="en-GB" sz="1500" dirty="0"/>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41764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6491-AF54-4A1D-ABCF-2DEAAF763546}"/>
              </a:ext>
            </a:extLst>
          </p:cNvPr>
          <p:cNvSpPr>
            <a:spLocks noGrp="1"/>
          </p:cNvSpPr>
          <p:nvPr>
            <p:ph type="title"/>
          </p:nvPr>
        </p:nvSpPr>
        <p:spPr>
          <a:xfrm>
            <a:off x="5536734" y="609600"/>
            <a:ext cx="3737268" cy="1320800"/>
          </a:xfrm>
        </p:spPr>
        <p:txBody>
          <a:bodyPr>
            <a:normAutofit/>
          </a:bodyPr>
          <a:lstStyle/>
          <a:p>
            <a:r>
              <a:rPr lang="en-US" dirty="0"/>
              <a:t>Activity- act it out</a:t>
            </a:r>
            <a:endParaRPr lang="en-GB" dirty="0"/>
          </a:p>
        </p:txBody>
      </p:sp>
      <p:sp>
        <p:nvSpPr>
          <p:cNvPr id="3" name="Content Placeholder 2">
            <a:extLst>
              <a:ext uri="{FF2B5EF4-FFF2-40B4-BE49-F238E27FC236}">
                <a16:creationId xmlns:a16="http://schemas.microsoft.com/office/drawing/2014/main" id="{40DCD086-9586-4A60-A1EB-D8487EBF1302}"/>
              </a:ext>
            </a:extLst>
          </p:cNvPr>
          <p:cNvSpPr>
            <a:spLocks noGrp="1"/>
          </p:cNvSpPr>
          <p:nvPr>
            <p:ph idx="1"/>
          </p:nvPr>
        </p:nvSpPr>
        <p:spPr>
          <a:xfrm>
            <a:off x="5109811" y="1930400"/>
            <a:ext cx="4915339" cy="3880773"/>
          </a:xfrm>
        </p:spPr>
        <p:txBody>
          <a:bodyPr>
            <a:noAutofit/>
          </a:bodyPr>
          <a:lstStyle/>
          <a:p>
            <a:pPr>
              <a:lnSpc>
                <a:spcPct val="90000"/>
              </a:lnSpc>
            </a:pPr>
            <a:r>
              <a:rPr lang="en-US" dirty="0"/>
              <a:t>For a bit of fun, put the participants into groups and allocate a scenario from below. </a:t>
            </a:r>
          </a:p>
          <a:p>
            <a:pPr marL="0" indent="0">
              <a:lnSpc>
                <a:spcPct val="90000"/>
              </a:lnSpc>
              <a:buNone/>
            </a:pPr>
            <a:endParaRPr lang="en-US" dirty="0"/>
          </a:p>
          <a:p>
            <a:pPr>
              <a:lnSpc>
                <a:spcPct val="90000"/>
              </a:lnSpc>
            </a:pPr>
            <a:r>
              <a:rPr lang="en-US" dirty="0"/>
              <a:t>Select a scenario – you have met a new person online; you have been chatting for a while and decide to meet up. How does this play out? Was it the person you thought it was? </a:t>
            </a:r>
          </a:p>
          <a:p>
            <a:pPr marL="0" indent="0">
              <a:lnSpc>
                <a:spcPct val="90000"/>
              </a:lnSpc>
              <a:buNone/>
            </a:pPr>
            <a:endParaRPr lang="en-US" dirty="0"/>
          </a:p>
          <a:p>
            <a:pPr>
              <a:lnSpc>
                <a:spcPct val="90000"/>
              </a:lnSpc>
            </a:pPr>
            <a:r>
              <a:rPr lang="en-US" dirty="0"/>
              <a:t>Show the difference in social media responses and real-life interaction. Your friend puts a photo up online and everyone comments under this. Would you give the same reaction in person? Why is social media any different? </a:t>
            </a:r>
            <a:endParaRPr lang="en-GB" dirty="0"/>
          </a:p>
        </p:txBody>
      </p:sp>
      <p:pic>
        <p:nvPicPr>
          <p:cNvPr id="5" name="Picture 4" descr="Hands raised in the air&#10;&#10;Description automatically generated with low confidence">
            <a:extLst>
              <a:ext uri="{FF2B5EF4-FFF2-40B4-BE49-F238E27FC236}">
                <a16:creationId xmlns:a16="http://schemas.microsoft.com/office/drawing/2014/main" id="{B4D289F8-7CD1-972B-C150-6EF7DA49D8C1}"/>
              </a:ext>
            </a:extLst>
          </p:cNvPr>
          <p:cNvPicPr>
            <a:picLocks noChangeAspect="1"/>
          </p:cNvPicPr>
          <p:nvPr/>
        </p:nvPicPr>
        <p:blipFill rotWithShape="1">
          <a:blip r:embed="rId2"/>
          <a:srcRect l="33438" r="22313"/>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9"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1993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A54B0E0-02C8-4A7C-8036-5133CC4CB73D}"/>
              </a:ext>
            </a:extLst>
          </p:cNvPr>
          <p:cNvSpPr>
            <a:spLocks noGrp="1"/>
          </p:cNvSpPr>
          <p:nvPr>
            <p:ph type="title"/>
          </p:nvPr>
        </p:nvSpPr>
        <p:spPr>
          <a:xfrm>
            <a:off x="4974337" y="1265314"/>
            <a:ext cx="4299666" cy="3249131"/>
          </a:xfrm>
        </p:spPr>
        <p:txBody>
          <a:bodyPr vert="horz" lIns="91440" tIns="45720" rIns="91440" bIns="45720" rtlCol="0" anchor="b">
            <a:normAutofit/>
          </a:bodyPr>
          <a:lstStyle/>
          <a:p>
            <a:pPr>
              <a:lnSpc>
                <a:spcPct val="90000"/>
              </a:lnSpc>
            </a:pPr>
            <a:r>
              <a:rPr lang="en-US" sz="3800" kern="1200" dirty="0">
                <a:solidFill>
                  <a:schemeClr val="accent1"/>
                </a:solidFill>
                <a:effectLst/>
                <a:latin typeface="+mj-lt"/>
                <a:ea typeface="+mj-ea"/>
                <a:cs typeface="+mj-cs"/>
              </a:rPr>
              <a:t>Do we have more in-person relationships or online relationships? Is this a good thing? </a:t>
            </a:r>
            <a:endParaRPr lang="en-US" sz="3800" kern="1200" dirty="0">
              <a:solidFill>
                <a:schemeClr val="accent1"/>
              </a:solidFill>
              <a:latin typeface="+mj-lt"/>
              <a:ea typeface="+mj-ea"/>
              <a:cs typeface="+mj-cs"/>
            </a:endParaRPr>
          </a:p>
        </p:txBody>
      </p:sp>
      <p:sp>
        <p:nvSpPr>
          <p:cNvPr id="21"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Cheers">
            <a:extLst>
              <a:ext uri="{FF2B5EF4-FFF2-40B4-BE49-F238E27FC236}">
                <a16:creationId xmlns:a16="http://schemas.microsoft.com/office/drawing/2014/main" id="{28EBECFF-E9B1-890C-8F13-7258F763E4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84725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033C73D-A8CD-4ABE-A143-713EEB68CA9A}"/>
              </a:ext>
            </a:extLst>
          </p:cNvPr>
          <p:cNvSpPr>
            <a:spLocks noGrp="1"/>
          </p:cNvSpPr>
          <p:nvPr>
            <p:ph type="title"/>
          </p:nvPr>
        </p:nvSpPr>
        <p:spPr>
          <a:xfrm>
            <a:off x="4974337" y="1265314"/>
            <a:ext cx="4299666" cy="3249131"/>
          </a:xfrm>
        </p:spPr>
        <p:txBody>
          <a:bodyPr vert="horz" lIns="91440" tIns="45720" rIns="91440" bIns="45720" rtlCol="0" anchor="b">
            <a:normAutofit/>
          </a:bodyPr>
          <a:lstStyle/>
          <a:p>
            <a:pPr>
              <a:lnSpc>
                <a:spcPct val="90000"/>
              </a:lnSpc>
            </a:pPr>
            <a:r>
              <a:rPr lang="en-US" sz="4600" kern="1200" dirty="0">
                <a:solidFill>
                  <a:schemeClr val="accent1"/>
                </a:solidFill>
                <a:latin typeface="+mj-lt"/>
                <a:ea typeface="+mj-ea"/>
                <a:cs typeface="+mj-cs"/>
              </a:rPr>
              <a:t>Are we too reliant on social media to build relationships?</a:t>
            </a:r>
          </a:p>
        </p:txBody>
      </p:sp>
      <p:sp>
        <p:nvSpPr>
          <p:cNvPr id="21"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Social Network">
            <a:extLst>
              <a:ext uri="{FF2B5EF4-FFF2-40B4-BE49-F238E27FC236}">
                <a16:creationId xmlns:a16="http://schemas.microsoft.com/office/drawing/2014/main" id="{920E7A68-8C00-3C23-F3CA-DFE1E10886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95721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F407F-F41B-4232-AFE6-4D4305D0586F}"/>
              </a:ext>
            </a:extLst>
          </p:cNvPr>
          <p:cNvSpPr>
            <a:spLocks noGrp="1"/>
          </p:cNvSpPr>
          <p:nvPr>
            <p:ph type="title"/>
          </p:nvPr>
        </p:nvSpPr>
        <p:spPr>
          <a:xfrm>
            <a:off x="5536734" y="609600"/>
            <a:ext cx="3737268" cy="1320800"/>
          </a:xfrm>
        </p:spPr>
        <p:txBody>
          <a:bodyPr>
            <a:normAutofit/>
          </a:bodyPr>
          <a:lstStyle/>
          <a:p>
            <a:r>
              <a:rPr lang="en-US" dirty="0"/>
              <a:t>Online Relationships</a:t>
            </a:r>
            <a:endParaRPr lang="en-GB" dirty="0"/>
          </a:p>
        </p:txBody>
      </p:sp>
      <p:sp>
        <p:nvSpPr>
          <p:cNvPr id="3" name="Content Placeholder 2">
            <a:extLst>
              <a:ext uri="{FF2B5EF4-FFF2-40B4-BE49-F238E27FC236}">
                <a16:creationId xmlns:a16="http://schemas.microsoft.com/office/drawing/2014/main" id="{8AE7DFF5-4B74-435D-9C5F-652873DD4AE9}"/>
              </a:ext>
            </a:extLst>
          </p:cNvPr>
          <p:cNvSpPr>
            <a:spLocks noGrp="1"/>
          </p:cNvSpPr>
          <p:nvPr>
            <p:ph idx="1"/>
          </p:nvPr>
        </p:nvSpPr>
        <p:spPr>
          <a:xfrm>
            <a:off x="5070765" y="1930401"/>
            <a:ext cx="4987636" cy="4110962"/>
          </a:xfrm>
        </p:spPr>
        <p:txBody>
          <a:bodyPr>
            <a:noAutofit/>
          </a:bodyPr>
          <a:lstStyle/>
          <a:p>
            <a:pPr>
              <a:lnSpc>
                <a:spcPct val="90000"/>
              </a:lnSpc>
            </a:pPr>
            <a:r>
              <a:rPr lang="en-US" dirty="0"/>
              <a:t>Social media has exploded in popularity over the past 10 years. Social media is used to connect with people, people you know and people you don’t know. Connecting online to other people, has become part of everyday life. </a:t>
            </a:r>
          </a:p>
          <a:p>
            <a:pPr>
              <a:lnSpc>
                <a:spcPct val="90000"/>
              </a:lnSpc>
            </a:pPr>
            <a:r>
              <a:rPr lang="en-US" dirty="0"/>
              <a:t>Online relationships are like in-person ones. We need to be aware of the benefits and risks on interacting with people that we don’t know in real life. We must know what boundaries to put in place when getting to know someone online.</a:t>
            </a:r>
          </a:p>
          <a:p>
            <a:pPr>
              <a:lnSpc>
                <a:spcPct val="90000"/>
              </a:lnSpc>
            </a:pPr>
            <a:r>
              <a:rPr lang="en-US" dirty="0"/>
              <a:t>Relationships formed online can also be fulfilling and meaningful. However, they can also turn out to be dangerous.</a:t>
            </a:r>
            <a:endParaRPr lang="en-GB" dirty="0"/>
          </a:p>
        </p:txBody>
      </p:sp>
      <p:pic>
        <p:nvPicPr>
          <p:cNvPr id="5" name="Picture 4" descr="Mobile device with apps">
            <a:extLst>
              <a:ext uri="{FF2B5EF4-FFF2-40B4-BE49-F238E27FC236}">
                <a16:creationId xmlns:a16="http://schemas.microsoft.com/office/drawing/2014/main" id="{169C4178-ECF1-1693-9E9A-60D57A445AA4}"/>
              </a:ext>
            </a:extLst>
          </p:cNvPr>
          <p:cNvPicPr>
            <a:picLocks noChangeAspect="1"/>
          </p:cNvPicPr>
          <p:nvPr/>
        </p:nvPicPr>
        <p:blipFill rotWithShape="1">
          <a:blip r:embed="rId2"/>
          <a:srcRect l="47661" r="8090"/>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9"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4182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E2DF6B-5BB6-4FFB-8669-3C50CEB20D63}"/>
              </a:ext>
            </a:extLst>
          </p:cNvPr>
          <p:cNvSpPr>
            <a:spLocks noGrp="1"/>
          </p:cNvSpPr>
          <p:nvPr>
            <p:ph type="title"/>
          </p:nvPr>
        </p:nvSpPr>
        <p:spPr>
          <a:xfrm>
            <a:off x="1333502" y="609600"/>
            <a:ext cx="8596668" cy="1320800"/>
          </a:xfrm>
        </p:spPr>
        <p:txBody>
          <a:bodyPr>
            <a:normAutofit/>
          </a:bodyPr>
          <a:lstStyle/>
          <a:p>
            <a:pPr>
              <a:lnSpc>
                <a:spcPct val="90000"/>
              </a:lnSpc>
            </a:pPr>
            <a:r>
              <a:rPr lang="en-US" sz="2000"/>
              <a:t>The Internet and digital technology play an important and often very positive role in helping us build and maintain relationships.</a:t>
            </a:r>
            <a:br>
              <a:rPr lang="en-US" sz="2000"/>
            </a:br>
            <a:endParaRPr lang="en-GB" sz="2000"/>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CE78BE0-1C7B-414F-989F-07A9E5EDFE68}"/>
              </a:ext>
            </a:extLst>
          </p:cNvPr>
          <p:cNvSpPr>
            <a:spLocks noGrp="1"/>
          </p:cNvSpPr>
          <p:nvPr>
            <p:ph idx="1"/>
          </p:nvPr>
        </p:nvSpPr>
        <p:spPr>
          <a:xfrm>
            <a:off x="1333502" y="2160589"/>
            <a:ext cx="8596668" cy="3880773"/>
          </a:xfrm>
        </p:spPr>
        <p:txBody>
          <a:bodyPr>
            <a:normAutofit/>
          </a:bodyPr>
          <a:lstStyle/>
          <a:p>
            <a:r>
              <a:rPr lang="en-US" sz="2000" dirty="0"/>
              <a:t>Can you think of occasions when this may be the case?</a:t>
            </a:r>
          </a:p>
          <a:p>
            <a:r>
              <a:rPr lang="en-US" sz="2000" dirty="0"/>
              <a:t>What different online platforms and technology can be used to build and maintain relationships?</a:t>
            </a:r>
            <a:endParaRPr lang="en-GB" sz="20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559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D683F-4B6D-4114-92D4-8F8F7CC1E603}"/>
              </a:ext>
            </a:extLst>
          </p:cNvPr>
          <p:cNvSpPr>
            <a:spLocks noGrp="1"/>
          </p:cNvSpPr>
          <p:nvPr>
            <p:ph type="title"/>
          </p:nvPr>
        </p:nvSpPr>
        <p:spPr>
          <a:xfrm>
            <a:off x="646111" y="452717"/>
            <a:ext cx="9404723" cy="2178187"/>
          </a:xfrm>
        </p:spPr>
        <p:txBody>
          <a:bodyPr/>
          <a:lstStyle/>
          <a:p>
            <a:r>
              <a:rPr lang="en-US" dirty="0"/>
              <a:t>In pairs, copy the table below – Is social media a good form of communication? </a:t>
            </a:r>
            <a:endParaRPr lang="en-GB" dirty="0"/>
          </a:p>
        </p:txBody>
      </p:sp>
      <p:graphicFrame>
        <p:nvGraphicFramePr>
          <p:cNvPr id="4" name="Table 4">
            <a:extLst>
              <a:ext uri="{FF2B5EF4-FFF2-40B4-BE49-F238E27FC236}">
                <a16:creationId xmlns:a16="http://schemas.microsoft.com/office/drawing/2014/main" id="{C3C732BD-1567-440D-9117-E74F9B58BA91}"/>
              </a:ext>
            </a:extLst>
          </p:cNvPr>
          <p:cNvGraphicFramePr>
            <a:graphicFrameLocks noGrp="1"/>
          </p:cNvGraphicFramePr>
          <p:nvPr>
            <p:extLst>
              <p:ext uri="{D42A27DB-BD31-4B8C-83A1-F6EECF244321}">
                <p14:modId xmlns:p14="http://schemas.microsoft.com/office/powerpoint/2010/main" val="73195642"/>
              </p:ext>
            </p:extLst>
          </p:nvPr>
        </p:nvGraphicFramePr>
        <p:xfrm>
          <a:off x="808929" y="2630904"/>
          <a:ext cx="8128000" cy="2123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29681845"/>
                    </a:ext>
                  </a:extLst>
                </a:gridCol>
                <a:gridCol w="4064000">
                  <a:extLst>
                    <a:ext uri="{9D8B030D-6E8A-4147-A177-3AD203B41FA5}">
                      <a16:colId xmlns:a16="http://schemas.microsoft.com/office/drawing/2014/main" val="4247215014"/>
                    </a:ext>
                  </a:extLst>
                </a:gridCol>
              </a:tblGrid>
              <a:tr h="370840">
                <a:tc>
                  <a:txBody>
                    <a:bodyPr/>
                    <a:lstStyle/>
                    <a:p>
                      <a:r>
                        <a:rPr lang="en-US" dirty="0"/>
                        <a:t>Positives</a:t>
                      </a:r>
                      <a:endParaRPr lang="en-GB" dirty="0"/>
                    </a:p>
                  </a:txBody>
                  <a:tcPr/>
                </a:tc>
                <a:tc>
                  <a:txBody>
                    <a:bodyPr/>
                    <a:lstStyle/>
                    <a:p>
                      <a:r>
                        <a:rPr lang="en-US" dirty="0"/>
                        <a:t>Negatives</a:t>
                      </a:r>
                      <a:endParaRPr lang="en-GB" dirty="0"/>
                    </a:p>
                  </a:txBody>
                  <a:tcPr/>
                </a:tc>
                <a:extLst>
                  <a:ext uri="{0D108BD9-81ED-4DB2-BD59-A6C34878D82A}">
                    <a16:rowId xmlns:a16="http://schemas.microsoft.com/office/drawing/2014/main" val="1581773015"/>
                  </a:ext>
                </a:extLst>
              </a:tr>
              <a:tr h="370840">
                <a:tc>
                  <a:txBody>
                    <a:bodyPr/>
                    <a:lstStyle/>
                    <a:p>
                      <a:endParaRPr lang="en-GB"/>
                    </a:p>
                  </a:txBody>
                  <a:tcPr/>
                </a:tc>
                <a:tc>
                  <a:txBody>
                    <a:bodyPr/>
                    <a:lstStyle/>
                    <a:p>
                      <a:r>
                        <a:rPr lang="en-US" dirty="0"/>
                        <a:t>You cannot see the person’s emotions – are they upset? Sarcastic?</a:t>
                      </a:r>
                      <a:endParaRPr lang="en-GB" dirty="0"/>
                    </a:p>
                  </a:txBody>
                  <a:tcPr/>
                </a:tc>
                <a:extLst>
                  <a:ext uri="{0D108BD9-81ED-4DB2-BD59-A6C34878D82A}">
                    <a16:rowId xmlns:a16="http://schemas.microsoft.com/office/drawing/2014/main" val="85783950"/>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3035174354"/>
                  </a:ext>
                </a:extLst>
              </a:tr>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3590240475"/>
                  </a:ext>
                </a:extLst>
              </a:tr>
              <a:tr h="370840">
                <a:tc>
                  <a:txBody>
                    <a:bodyPr/>
                    <a:lstStyle/>
                    <a:p>
                      <a:endParaRPr lang="en-GB"/>
                    </a:p>
                  </a:txBody>
                  <a:tcPr/>
                </a:tc>
                <a:tc>
                  <a:txBody>
                    <a:bodyPr/>
                    <a:lstStyle/>
                    <a:p>
                      <a:endParaRPr lang="en-GB" dirty="0"/>
                    </a:p>
                  </a:txBody>
                  <a:tcPr/>
                </a:tc>
                <a:extLst>
                  <a:ext uri="{0D108BD9-81ED-4DB2-BD59-A6C34878D82A}">
                    <a16:rowId xmlns:a16="http://schemas.microsoft.com/office/drawing/2014/main" val="2243332183"/>
                  </a:ext>
                </a:extLst>
              </a:tr>
            </a:tbl>
          </a:graphicData>
        </a:graphic>
      </p:graphicFrame>
    </p:spTree>
    <p:extLst>
      <p:ext uri="{BB962C8B-B14F-4D97-AF65-F5344CB8AC3E}">
        <p14:creationId xmlns:p14="http://schemas.microsoft.com/office/powerpoint/2010/main" val="319310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3BA40-C88B-4AE4-A44D-A8AD94C824B4}"/>
              </a:ext>
            </a:extLst>
          </p:cNvPr>
          <p:cNvSpPr>
            <a:spLocks noGrp="1"/>
          </p:cNvSpPr>
          <p:nvPr>
            <p:ph type="title"/>
          </p:nvPr>
        </p:nvSpPr>
        <p:spPr>
          <a:xfrm>
            <a:off x="5536734" y="609600"/>
            <a:ext cx="3737268" cy="1320800"/>
          </a:xfrm>
        </p:spPr>
        <p:txBody>
          <a:bodyPr>
            <a:normAutofit/>
          </a:bodyPr>
          <a:lstStyle/>
          <a:p>
            <a:r>
              <a:rPr lang="en-US" dirty="0"/>
              <a:t>Positive Online relationships</a:t>
            </a:r>
            <a:endParaRPr lang="en-GB" dirty="0"/>
          </a:p>
        </p:txBody>
      </p:sp>
      <p:sp>
        <p:nvSpPr>
          <p:cNvPr id="3" name="Content Placeholder 2">
            <a:extLst>
              <a:ext uri="{FF2B5EF4-FFF2-40B4-BE49-F238E27FC236}">
                <a16:creationId xmlns:a16="http://schemas.microsoft.com/office/drawing/2014/main" id="{EBB20E18-1ECF-4E15-8E5F-2CE8E6EF11A3}"/>
              </a:ext>
            </a:extLst>
          </p:cNvPr>
          <p:cNvSpPr>
            <a:spLocks noGrp="1"/>
          </p:cNvSpPr>
          <p:nvPr>
            <p:ph idx="1"/>
          </p:nvPr>
        </p:nvSpPr>
        <p:spPr>
          <a:xfrm>
            <a:off x="5209562" y="1930401"/>
            <a:ext cx="5031717" cy="4927600"/>
          </a:xfrm>
        </p:spPr>
        <p:txBody>
          <a:bodyPr>
            <a:normAutofit/>
          </a:bodyPr>
          <a:lstStyle/>
          <a:p>
            <a:pPr>
              <a:lnSpc>
                <a:spcPct val="90000"/>
              </a:lnSpc>
            </a:pPr>
            <a:r>
              <a:rPr lang="en-US" sz="2000" dirty="0"/>
              <a:t>We are treated with kindness and respect</a:t>
            </a:r>
          </a:p>
          <a:p>
            <a:pPr>
              <a:lnSpc>
                <a:spcPct val="90000"/>
              </a:lnSpc>
            </a:pPr>
            <a:r>
              <a:rPr lang="en-US" sz="2000" dirty="0"/>
              <a:t>Our privacy and personal boundaries are respected</a:t>
            </a:r>
          </a:p>
          <a:p>
            <a:pPr>
              <a:lnSpc>
                <a:spcPct val="90000"/>
              </a:lnSpc>
            </a:pPr>
            <a:r>
              <a:rPr lang="en-US" sz="2000" dirty="0"/>
              <a:t>We are accepted for who we are and are not teased or made fun of</a:t>
            </a:r>
          </a:p>
          <a:p>
            <a:pPr>
              <a:lnSpc>
                <a:spcPct val="90000"/>
              </a:lnSpc>
            </a:pPr>
            <a:r>
              <a:rPr lang="en-US" sz="2000" dirty="0"/>
              <a:t>Our feelings are considered and the others in the relationship chose to act in a way that doesn’t hurt them</a:t>
            </a:r>
          </a:p>
          <a:p>
            <a:pPr>
              <a:lnSpc>
                <a:spcPct val="90000"/>
              </a:lnSpc>
            </a:pPr>
            <a:r>
              <a:rPr lang="en-US" sz="2000" dirty="0"/>
              <a:t>We can trust the other in the relationship</a:t>
            </a:r>
          </a:p>
          <a:p>
            <a:pPr>
              <a:lnSpc>
                <a:spcPct val="90000"/>
              </a:lnSpc>
            </a:pPr>
            <a:r>
              <a:rPr lang="en-US" sz="2000" dirty="0"/>
              <a:t>We are listened to when we say no and are not put under pressure to do something we don’t want to.</a:t>
            </a:r>
            <a:endParaRPr lang="en-GB" sz="2000" dirty="0"/>
          </a:p>
        </p:txBody>
      </p:sp>
      <p:pic>
        <p:nvPicPr>
          <p:cNvPr id="5" name="Picture 4" descr="Hands holding each other's wrists and interlinked to form a circle">
            <a:extLst>
              <a:ext uri="{FF2B5EF4-FFF2-40B4-BE49-F238E27FC236}">
                <a16:creationId xmlns:a16="http://schemas.microsoft.com/office/drawing/2014/main" id="{48C4F6C6-F663-5F28-BF72-C444BE7D055F}"/>
              </a:ext>
            </a:extLst>
          </p:cNvPr>
          <p:cNvPicPr>
            <a:picLocks noChangeAspect="1"/>
          </p:cNvPicPr>
          <p:nvPr/>
        </p:nvPicPr>
        <p:blipFill rotWithShape="1">
          <a:blip r:embed="rId2"/>
          <a:srcRect l="25562" r="21927"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9"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0407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51F46-BFD3-472D-88E7-059E22B464FE}"/>
              </a:ext>
            </a:extLst>
          </p:cNvPr>
          <p:cNvSpPr>
            <a:spLocks noGrp="1"/>
          </p:cNvSpPr>
          <p:nvPr>
            <p:ph type="title"/>
          </p:nvPr>
        </p:nvSpPr>
        <p:spPr>
          <a:xfrm>
            <a:off x="677334" y="609600"/>
            <a:ext cx="8596668" cy="1320800"/>
          </a:xfrm>
        </p:spPr>
        <p:txBody>
          <a:bodyPr>
            <a:normAutofit/>
          </a:bodyPr>
          <a:lstStyle/>
          <a:p>
            <a:r>
              <a:rPr lang="en-US" dirty="0"/>
              <a:t>Positive Online relationships</a:t>
            </a:r>
            <a:endParaRPr lang="en-GB" dirty="0"/>
          </a:p>
        </p:txBody>
      </p:sp>
      <p:graphicFrame>
        <p:nvGraphicFramePr>
          <p:cNvPr id="5" name="Content Placeholder 2">
            <a:extLst>
              <a:ext uri="{FF2B5EF4-FFF2-40B4-BE49-F238E27FC236}">
                <a16:creationId xmlns:a16="http://schemas.microsoft.com/office/drawing/2014/main" id="{14C5F796-D0DD-8F19-8393-0AE548A08080}"/>
              </a:ext>
            </a:extLst>
          </p:cNvPr>
          <p:cNvGraphicFramePr>
            <a:graphicFrameLocks noGrp="1"/>
          </p:cNvGraphicFramePr>
          <p:nvPr>
            <p:ph idx="1"/>
            <p:extLst>
              <p:ext uri="{D42A27DB-BD31-4B8C-83A1-F6EECF244321}">
                <p14:modId xmlns:p14="http://schemas.microsoft.com/office/powerpoint/2010/main" val="985255538"/>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433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43535-8770-4174-A49E-3210FB8E940C}"/>
              </a:ext>
            </a:extLst>
          </p:cNvPr>
          <p:cNvSpPr>
            <a:spLocks noGrp="1"/>
          </p:cNvSpPr>
          <p:nvPr>
            <p:ph type="title"/>
          </p:nvPr>
        </p:nvSpPr>
        <p:spPr>
          <a:xfrm>
            <a:off x="273306" y="816638"/>
            <a:ext cx="9404723" cy="1295871"/>
          </a:xfrm>
        </p:spPr>
        <p:txBody>
          <a:bodyPr>
            <a:normAutofit fontScale="90000"/>
          </a:bodyPr>
          <a:lstStyle/>
          <a:p>
            <a:r>
              <a:rPr lang="en-US" sz="2800" dirty="0"/>
              <a:t>Look at the talking heads resource sheet – are there similarities or differences in these people’s experience of social media?</a:t>
            </a:r>
            <a:endParaRPr lang="en-GB" sz="2800" dirty="0"/>
          </a:p>
        </p:txBody>
      </p:sp>
      <p:graphicFrame>
        <p:nvGraphicFramePr>
          <p:cNvPr id="7" name="Content Placeholder 2">
            <a:extLst>
              <a:ext uri="{FF2B5EF4-FFF2-40B4-BE49-F238E27FC236}">
                <a16:creationId xmlns:a16="http://schemas.microsoft.com/office/drawing/2014/main" id="{E9843C20-DDE1-93BB-66FD-964F710DAC24}"/>
              </a:ext>
            </a:extLst>
          </p:cNvPr>
          <p:cNvGraphicFramePr>
            <a:graphicFrameLocks noGrp="1"/>
          </p:cNvGraphicFramePr>
          <p:nvPr>
            <p:ph idx="1"/>
            <p:extLst>
              <p:ext uri="{D42A27DB-BD31-4B8C-83A1-F6EECF244321}">
                <p14:modId xmlns:p14="http://schemas.microsoft.com/office/powerpoint/2010/main" val="4037256760"/>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00310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3352633357DB4A9CDED4894FB09656" ma:contentTypeVersion="16" ma:contentTypeDescription="Create a new document." ma:contentTypeScope="" ma:versionID="5dd9311cc6bdf7d30fb26a1cc3525edb">
  <xsd:schema xmlns:xsd="http://www.w3.org/2001/XMLSchema" xmlns:xs="http://www.w3.org/2001/XMLSchema" xmlns:p="http://schemas.microsoft.com/office/2006/metadata/properties" xmlns:ns2="230bd275-c2df-4447-ba48-a2e1c88e0f34" xmlns:ns3="9130cc07-5ab4-4370-b41a-4bc008a89c08" targetNamespace="http://schemas.microsoft.com/office/2006/metadata/properties" ma:root="true" ma:fieldsID="f359daa30cbc4ad048abcdf32148003f" ns2:_="" ns3:_="">
    <xsd:import namespace="230bd275-c2df-4447-ba48-a2e1c88e0f34"/>
    <xsd:import namespace="9130cc07-5ab4-4370-b41a-4bc008a89c0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bd275-c2df-4447-ba48-a2e1c88e0f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771dba-0eef-4bb6-b6bb-0dda009492d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30cc07-5ab4-4370-b41a-4bc008a89c0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19c1718-1e3f-4848-8084-d7e87a3a6d4d}" ma:internalName="TaxCatchAll" ma:showField="CatchAllData" ma:web="9130cc07-5ab4-4370-b41a-4bc008a89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30bd275-c2df-4447-ba48-a2e1c88e0f34">
      <Terms xmlns="http://schemas.microsoft.com/office/infopath/2007/PartnerControls"/>
    </lcf76f155ced4ddcb4097134ff3c332f>
    <TaxCatchAll xmlns="9130cc07-5ab4-4370-b41a-4bc008a89c08" xsi:nil="true"/>
  </documentManagement>
</p:properties>
</file>

<file path=customXml/itemProps1.xml><?xml version="1.0" encoding="utf-8"?>
<ds:datastoreItem xmlns:ds="http://schemas.openxmlformats.org/officeDocument/2006/customXml" ds:itemID="{7D8FCF8D-E688-4D25-8A40-A288E59A40BD}"/>
</file>

<file path=customXml/itemProps2.xml><?xml version="1.0" encoding="utf-8"?>
<ds:datastoreItem xmlns:ds="http://schemas.openxmlformats.org/officeDocument/2006/customXml" ds:itemID="{D084CAE2-E7C7-4754-895B-E8E536D2F18A}"/>
</file>

<file path=customXml/itemProps3.xml><?xml version="1.0" encoding="utf-8"?>
<ds:datastoreItem xmlns:ds="http://schemas.openxmlformats.org/officeDocument/2006/customXml" ds:itemID="{5E74B676-126F-4FDB-B4F3-AE797C385BED}"/>
</file>

<file path=docProps/app.xml><?xml version="1.0" encoding="utf-8"?>
<Properties xmlns="http://schemas.openxmlformats.org/officeDocument/2006/extended-properties" xmlns:vt="http://schemas.openxmlformats.org/officeDocument/2006/docPropsVTypes">
  <Template>Facet</Template>
  <TotalTime>102</TotalTime>
  <Words>951</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Social Media and Young People</vt:lpstr>
      <vt:lpstr>Do we have more in-person relationships or online relationships? Is this a good thing? </vt:lpstr>
      <vt:lpstr>Are we too reliant on social media to build relationships?</vt:lpstr>
      <vt:lpstr>Online Relationships</vt:lpstr>
      <vt:lpstr>The Internet and digital technology play an important and often very positive role in helping us build and maintain relationships. </vt:lpstr>
      <vt:lpstr>In pairs, copy the table below – Is social media a good form of communication? </vt:lpstr>
      <vt:lpstr>Positive Online relationships</vt:lpstr>
      <vt:lpstr>Positive Online relationships</vt:lpstr>
      <vt:lpstr>Look at the talking heads resource sheet – are there similarities or differences in these people’s experience of social media?</vt:lpstr>
      <vt:lpstr>Key to Positive Online Relationships</vt:lpstr>
      <vt:lpstr>Key to Positive Online Relationships</vt:lpstr>
      <vt:lpstr>Key to Positive Online Relationships</vt:lpstr>
      <vt:lpstr>Write a letter..</vt:lpstr>
      <vt:lpstr>Activity- act it 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Young People</dc:title>
  <dc:creator>T Manning</dc:creator>
  <cp:lastModifiedBy>Michial</cp:lastModifiedBy>
  <cp:revision>8</cp:revision>
  <dcterms:created xsi:type="dcterms:W3CDTF">2022-04-01T10:33:41Z</dcterms:created>
  <dcterms:modified xsi:type="dcterms:W3CDTF">2022-06-30T09:30:12Z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0x010100243352633357DB4A9CDED4894FB09656</vt:lpwstr>
  </property>
</Properties>
</file>