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4"/>
  </p:sldMasterIdLst>
  <p:notesMasterIdLst>
    <p:notesMasterId r:id="rId17"/>
  </p:notesMasterIdLst>
  <p:sldIdLst>
    <p:sldId id="256" r:id="rId5"/>
    <p:sldId id="270" r:id="rId6"/>
    <p:sldId id="278" r:id="rId7"/>
    <p:sldId id="279" r:id="rId8"/>
    <p:sldId id="280" r:id="rId9"/>
    <p:sldId id="259" r:id="rId10"/>
    <p:sldId id="263" r:id="rId11"/>
    <p:sldId id="264" r:id="rId12"/>
    <p:sldId id="273" r:id="rId13"/>
    <p:sldId id="275" r:id="rId14"/>
    <p:sldId id="276"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ningt" initials="manningt" lastIdx="0" clrIdx="0">
    <p:extLst>
      <p:ext uri="{19B8F6BF-5375-455C-9EA6-DF929625EA0E}">
        <p15:presenceInfo xmlns:p15="http://schemas.microsoft.com/office/powerpoint/2012/main" userId="manning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7F6681-93F7-4B2C-9713-E77B177BFE84}" v="5" dt="2022-10-06T13:53:13.1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53" autoAdjust="0"/>
    <p:restoredTop sz="77164" autoAdjust="0"/>
  </p:normalViewPr>
  <p:slideViewPr>
    <p:cSldViewPr snapToGrid="0">
      <p:cViewPr varScale="1">
        <p:scale>
          <a:sx n="63" d="100"/>
          <a:sy n="63" d="100"/>
        </p:scale>
        <p:origin x="123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al Dudley" userId="S::michial.dudley@boysandgirlsclubs.net::89ddba62-d651-40d7-8793-ffc5fc64fabd" providerId="AD" clId="Web-{547F6681-93F7-4B2C-9713-E77B177BFE84}"/>
    <pc:docChg chg="modSld">
      <pc:chgData name="Michial Dudley" userId="S::michial.dudley@boysandgirlsclubs.net::89ddba62-d651-40d7-8793-ffc5fc64fabd" providerId="AD" clId="Web-{547F6681-93F7-4B2C-9713-E77B177BFE84}" dt="2022-10-06T13:53:11.799" v="3" actId="20577"/>
      <pc:docMkLst>
        <pc:docMk/>
      </pc:docMkLst>
      <pc:sldChg chg="modSp">
        <pc:chgData name="Michial Dudley" userId="S::michial.dudley@boysandgirlsclubs.net::89ddba62-d651-40d7-8793-ffc5fc64fabd" providerId="AD" clId="Web-{547F6681-93F7-4B2C-9713-E77B177BFE84}" dt="2022-10-06T13:53:11.799" v="3" actId="20577"/>
        <pc:sldMkLst>
          <pc:docMk/>
          <pc:sldMk cId="2276321431" sldId="278"/>
        </pc:sldMkLst>
        <pc:spChg chg="mod">
          <ac:chgData name="Michial Dudley" userId="S::michial.dudley@boysandgirlsclubs.net::89ddba62-d651-40d7-8793-ffc5fc64fabd" providerId="AD" clId="Web-{547F6681-93F7-4B2C-9713-E77B177BFE84}" dt="2022-10-06T13:53:11.799" v="3" actId="20577"/>
          <ac:spMkLst>
            <pc:docMk/>
            <pc:sldMk cId="2276321431" sldId="278"/>
            <ac:spMk id="3" creationId="{F256CF3B-287F-B6BC-60C7-5600537A8AFA}"/>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96008B-3A52-4EE0-BE04-F334CB9FF96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B9ED7E0-B050-4911-89DF-811658380C62}">
      <dgm:prSet custT="1"/>
      <dgm:spPr/>
      <dgm:t>
        <a:bodyPr/>
        <a:lstStyle/>
        <a:p>
          <a:r>
            <a:rPr lang="en-GB" sz="1900" dirty="0"/>
            <a:t>Activity for exploratory learning: working in groups with the labels provided, can you calculate how many calories are in the whole product and the content for all the food groups. </a:t>
          </a:r>
          <a:endParaRPr lang="en-US" sz="1900" dirty="0"/>
        </a:p>
      </dgm:t>
    </dgm:pt>
    <dgm:pt modelId="{A8B3E987-45E3-4A61-816F-DAD4F0B3F852}" type="parTrans" cxnId="{1582411D-747D-4303-A124-CED65750722E}">
      <dgm:prSet/>
      <dgm:spPr/>
      <dgm:t>
        <a:bodyPr/>
        <a:lstStyle/>
        <a:p>
          <a:endParaRPr lang="en-US"/>
        </a:p>
      </dgm:t>
    </dgm:pt>
    <dgm:pt modelId="{5D6A47A2-B1BC-4E29-9611-5ABBD609FB0A}" type="sibTrans" cxnId="{1582411D-747D-4303-A124-CED65750722E}">
      <dgm:prSet/>
      <dgm:spPr/>
      <dgm:t>
        <a:bodyPr/>
        <a:lstStyle/>
        <a:p>
          <a:endParaRPr lang="en-US"/>
        </a:p>
      </dgm:t>
    </dgm:pt>
    <dgm:pt modelId="{6C9B15AD-2BAD-42DB-83D3-635B1EF48974}">
      <dgm:prSet custT="1"/>
      <dgm:spPr/>
      <dgm:t>
        <a:bodyPr/>
        <a:lstStyle/>
        <a:p>
          <a:r>
            <a:rPr lang="en-GB" sz="2000" dirty="0"/>
            <a:t>Is this different to the figures displayed on the label attached to the product?</a:t>
          </a:r>
          <a:endParaRPr lang="en-US" sz="2000" dirty="0"/>
        </a:p>
      </dgm:t>
    </dgm:pt>
    <dgm:pt modelId="{313C57CB-26F9-41C1-A450-257B4822D811}" type="parTrans" cxnId="{07E908DE-C8E2-48F7-B3AC-115B1E0F738A}">
      <dgm:prSet/>
      <dgm:spPr/>
      <dgm:t>
        <a:bodyPr/>
        <a:lstStyle/>
        <a:p>
          <a:endParaRPr lang="en-US"/>
        </a:p>
      </dgm:t>
    </dgm:pt>
    <dgm:pt modelId="{AE8543F3-57FE-449C-99A0-D2E2C91B6E6F}" type="sibTrans" cxnId="{07E908DE-C8E2-48F7-B3AC-115B1E0F738A}">
      <dgm:prSet/>
      <dgm:spPr/>
      <dgm:t>
        <a:bodyPr/>
        <a:lstStyle/>
        <a:p>
          <a:endParaRPr lang="en-US"/>
        </a:p>
      </dgm:t>
    </dgm:pt>
    <dgm:pt modelId="{800F51AD-2751-4D78-9625-C964AF4433E4}">
      <dgm:prSet custT="1"/>
      <dgm:spPr/>
      <dgm:t>
        <a:bodyPr/>
        <a:lstStyle/>
        <a:p>
          <a:r>
            <a:rPr lang="en-GB" sz="2000" dirty="0"/>
            <a:t>Why is this? Next slide  </a:t>
          </a:r>
          <a:endParaRPr lang="en-US" sz="2000" dirty="0"/>
        </a:p>
      </dgm:t>
    </dgm:pt>
    <dgm:pt modelId="{A15603D7-B05B-4382-9FC9-F92E54B42F9F}" type="parTrans" cxnId="{C8D56626-BE8B-46FD-AF5D-C00D86B9F65A}">
      <dgm:prSet/>
      <dgm:spPr/>
      <dgm:t>
        <a:bodyPr/>
        <a:lstStyle/>
        <a:p>
          <a:endParaRPr lang="en-US"/>
        </a:p>
      </dgm:t>
    </dgm:pt>
    <dgm:pt modelId="{9D5D818D-B644-4D16-A5EC-432AEBEF56E3}" type="sibTrans" cxnId="{C8D56626-BE8B-46FD-AF5D-C00D86B9F65A}">
      <dgm:prSet/>
      <dgm:spPr/>
      <dgm:t>
        <a:bodyPr/>
        <a:lstStyle/>
        <a:p>
          <a:endParaRPr lang="en-US"/>
        </a:p>
      </dgm:t>
    </dgm:pt>
    <dgm:pt modelId="{D5F770EC-532B-42B8-AA7A-97D0CEB2DAA0}" type="pres">
      <dgm:prSet presAssocID="{C596008B-3A52-4EE0-BE04-F334CB9FF966}" presName="root" presStyleCnt="0">
        <dgm:presLayoutVars>
          <dgm:dir/>
          <dgm:resizeHandles val="exact"/>
        </dgm:presLayoutVars>
      </dgm:prSet>
      <dgm:spPr/>
    </dgm:pt>
    <dgm:pt modelId="{76E2D02C-25C6-4B2F-8787-D07CEF9C84A7}" type="pres">
      <dgm:prSet presAssocID="{1B9ED7E0-B050-4911-89DF-811658380C62}" presName="compNode" presStyleCnt="0"/>
      <dgm:spPr/>
    </dgm:pt>
    <dgm:pt modelId="{1574B356-2F5C-46F7-B13F-2220C44BD2D4}" type="pres">
      <dgm:prSet presAssocID="{1B9ED7E0-B050-4911-89DF-811658380C62}" presName="bgRect" presStyleLbl="bgShp" presStyleIdx="0" presStyleCnt="3"/>
      <dgm:spPr/>
    </dgm:pt>
    <dgm:pt modelId="{E0DE9027-EDC2-4359-A0D1-68519E8E82FE}" type="pres">
      <dgm:prSet presAssocID="{1B9ED7E0-B050-4911-89DF-811658380C6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76B6454B-0434-45ED-B74E-DC96B31EBB54}" type="pres">
      <dgm:prSet presAssocID="{1B9ED7E0-B050-4911-89DF-811658380C62}" presName="spaceRect" presStyleCnt="0"/>
      <dgm:spPr/>
    </dgm:pt>
    <dgm:pt modelId="{AF37BF71-2CB4-446B-BF14-4D032F4AA354}" type="pres">
      <dgm:prSet presAssocID="{1B9ED7E0-B050-4911-89DF-811658380C62}" presName="parTx" presStyleLbl="revTx" presStyleIdx="0" presStyleCnt="3">
        <dgm:presLayoutVars>
          <dgm:chMax val="0"/>
          <dgm:chPref val="0"/>
        </dgm:presLayoutVars>
      </dgm:prSet>
      <dgm:spPr/>
    </dgm:pt>
    <dgm:pt modelId="{55170518-B0E2-49DF-908D-B325E11B04B6}" type="pres">
      <dgm:prSet presAssocID="{5D6A47A2-B1BC-4E29-9611-5ABBD609FB0A}" presName="sibTrans" presStyleCnt="0"/>
      <dgm:spPr/>
    </dgm:pt>
    <dgm:pt modelId="{636A1619-78A1-49FD-BBE5-9E0319591911}" type="pres">
      <dgm:prSet presAssocID="{6C9B15AD-2BAD-42DB-83D3-635B1EF48974}" presName="compNode" presStyleCnt="0"/>
      <dgm:spPr/>
    </dgm:pt>
    <dgm:pt modelId="{30B00A7E-589C-4D98-A7BA-D6F1E61A590A}" type="pres">
      <dgm:prSet presAssocID="{6C9B15AD-2BAD-42DB-83D3-635B1EF48974}" presName="bgRect" presStyleLbl="bgShp" presStyleIdx="1" presStyleCnt="3"/>
      <dgm:spPr/>
    </dgm:pt>
    <dgm:pt modelId="{0CA3CB29-74F0-4640-8A95-8CCCA9A67FF5}" type="pres">
      <dgm:prSet presAssocID="{6C9B15AD-2BAD-42DB-83D3-635B1EF4897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abel"/>
        </a:ext>
      </dgm:extLst>
    </dgm:pt>
    <dgm:pt modelId="{DF768B39-A7FB-4512-82D7-A31726D655D1}" type="pres">
      <dgm:prSet presAssocID="{6C9B15AD-2BAD-42DB-83D3-635B1EF48974}" presName="spaceRect" presStyleCnt="0"/>
      <dgm:spPr/>
    </dgm:pt>
    <dgm:pt modelId="{59BAAF1D-01F6-4C0D-88A3-920389CCC272}" type="pres">
      <dgm:prSet presAssocID="{6C9B15AD-2BAD-42DB-83D3-635B1EF48974}" presName="parTx" presStyleLbl="revTx" presStyleIdx="1" presStyleCnt="3">
        <dgm:presLayoutVars>
          <dgm:chMax val="0"/>
          <dgm:chPref val="0"/>
        </dgm:presLayoutVars>
      </dgm:prSet>
      <dgm:spPr/>
    </dgm:pt>
    <dgm:pt modelId="{84E50CCA-E79C-41EF-9CBE-64904A5D1F50}" type="pres">
      <dgm:prSet presAssocID="{AE8543F3-57FE-449C-99A0-D2E2C91B6E6F}" presName="sibTrans" presStyleCnt="0"/>
      <dgm:spPr/>
    </dgm:pt>
    <dgm:pt modelId="{901EC054-B44F-4B74-9A8D-203CCC572E06}" type="pres">
      <dgm:prSet presAssocID="{800F51AD-2751-4D78-9625-C964AF4433E4}" presName="compNode" presStyleCnt="0"/>
      <dgm:spPr/>
    </dgm:pt>
    <dgm:pt modelId="{A55EBAAA-D289-482D-BA41-81C8BA20B713}" type="pres">
      <dgm:prSet presAssocID="{800F51AD-2751-4D78-9625-C964AF4433E4}" presName="bgRect" presStyleLbl="bgShp" presStyleIdx="2" presStyleCnt="3"/>
      <dgm:spPr/>
    </dgm:pt>
    <dgm:pt modelId="{5F6D1121-6707-4025-A99E-E3C85DF5633B}" type="pres">
      <dgm:prSet presAssocID="{800F51AD-2751-4D78-9625-C964AF4433E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 mark"/>
        </a:ext>
      </dgm:extLst>
    </dgm:pt>
    <dgm:pt modelId="{EECC4E06-F8E7-4E36-B2D4-087D6136D121}" type="pres">
      <dgm:prSet presAssocID="{800F51AD-2751-4D78-9625-C964AF4433E4}" presName="spaceRect" presStyleCnt="0"/>
      <dgm:spPr/>
    </dgm:pt>
    <dgm:pt modelId="{6BA3E2B5-A143-4C3B-8E88-F6E773097C12}" type="pres">
      <dgm:prSet presAssocID="{800F51AD-2751-4D78-9625-C964AF4433E4}" presName="parTx" presStyleLbl="revTx" presStyleIdx="2" presStyleCnt="3">
        <dgm:presLayoutVars>
          <dgm:chMax val="0"/>
          <dgm:chPref val="0"/>
        </dgm:presLayoutVars>
      </dgm:prSet>
      <dgm:spPr/>
    </dgm:pt>
  </dgm:ptLst>
  <dgm:cxnLst>
    <dgm:cxn modelId="{1582411D-747D-4303-A124-CED65750722E}" srcId="{C596008B-3A52-4EE0-BE04-F334CB9FF966}" destId="{1B9ED7E0-B050-4911-89DF-811658380C62}" srcOrd="0" destOrd="0" parTransId="{A8B3E987-45E3-4A61-816F-DAD4F0B3F852}" sibTransId="{5D6A47A2-B1BC-4E29-9611-5ABBD609FB0A}"/>
    <dgm:cxn modelId="{C8D56626-BE8B-46FD-AF5D-C00D86B9F65A}" srcId="{C596008B-3A52-4EE0-BE04-F334CB9FF966}" destId="{800F51AD-2751-4D78-9625-C964AF4433E4}" srcOrd="2" destOrd="0" parTransId="{A15603D7-B05B-4382-9FC9-F92E54B42F9F}" sibTransId="{9D5D818D-B644-4D16-A5EC-432AEBEF56E3}"/>
    <dgm:cxn modelId="{4CEB4F32-CEF9-438E-8AC6-C0C15A89CC1A}" type="presOf" srcId="{6C9B15AD-2BAD-42DB-83D3-635B1EF48974}" destId="{59BAAF1D-01F6-4C0D-88A3-920389CCC272}" srcOrd="0" destOrd="0" presId="urn:microsoft.com/office/officeart/2018/2/layout/IconVerticalSolidList"/>
    <dgm:cxn modelId="{2B51C254-BB43-4AAD-8E1E-3313D68A916B}" type="presOf" srcId="{C596008B-3A52-4EE0-BE04-F334CB9FF966}" destId="{D5F770EC-532B-42B8-AA7A-97D0CEB2DAA0}" srcOrd="0" destOrd="0" presId="urn:microsoft.com/office/officeart/2018/2/layout/IconVerticalSolidList"/>
    <dgm:cxn modelId="{132BF4AD-EBCA-47E1-8C23-670284E45B96}" type="presOf" srcId="{800F51AD-2751-4D78-9625-C964AF4433E4}" destId="{6BA3E2B5-A143-4C3B-8E88-F6E773097C12}" srcOrd="0" destOrd="0" presId="urn:microsoft.com/office/officeart/2018/2/layout/IconVerticalSolidList"/>
    <dgm:cxn modelId="{C439F7B5-E367-40A3-B6BE-DC476CB5BD5D}" type="presOf" srcId="{1B9ED7E0-B050-4911-89DF-811658380C62}" destId="{AF37BF71-2CB4-446B-BF14-4D032F4AA354}" srcOrd="0" destOrd="0" presId="urn:microsoft.com/office/officeart/2018/2/layout/IconVerticalSolidList"/>
    <dgm:cxn modelId="{07E908DE-C8E2-48F7-B3AC-115B1E0F738A}" srcId="{C596008B-3A52-4EE0-BE04-F334CB9FF966}" destId="{6C9B15AD-2BAD-42DB-83D3-635B1EF48974}" srcOrd="1" destOrd="0" parTransId="{313C57CB-26F9-41C1-A450-257B4822D811}" sibTransId="{AE8543F3-57FE-449C-99A0-D2E2C91B6E6F}"/>
    <dgm:cxn modelId="{FE6A9243-3F2E-4171-B23A-610E280731C6}" type="presParOf" srcId="{D5F770EC-532B-42B8-AA7A-97D0CEB2DAA0}" destId="{76E2D02C-25C6-4B2F-8787-D07CEF9C84A7}" srcOrd="0" destOrd="0" presId="urn:microsoft.com/office/officeart/2018/2/layout/IconVerticalSolidList"/>
    <dgm:cxn modelId="{5AC85208-5548-472E-83C4-7FA6BBFD6DA0}" type="presParOf" srcId="{76E2D02C-25C6-4B2F-8787-D07CEF9C84A7}" destId="{1574B356-2F5C-46F7-B13F-2220C44BD2D4}" srcOrd="0" destOrd="0" presId="urn:microsoft.com/office/officeart/2018/2/layout/IconVerticalSolidList"/>
    <dgm:cxn modelId="{C68CC223-EDD0-4D6A-9F94-F659BEBEEF97}" type="presParOf" srcId="{76E2D02C-25C6-4B2F-8787-D07CEF9C84A7}" destId="{E0DE9027-EDC2-4359-A0D1-68519E8E82FE}" srcOrd="1" destOrd="0" presId="urn:microsoft.com/office/officeart/2018/2/layout/IconVerticalSolidList"/>
    <dgm:cxn modelId="{D71E9473-3A1C-4C09-B195-3DFD7983A204}" type="presParOf" srcId="{76E2D02C-25C6-4B2F-8787-D07CEF9C84A7}" destId="{76B6454B-0434-45ED-B74E-DC96B31EBB54}" srcOrd="2" destOrd="0" presId="urn:microsoft.com/office/officeart/2018/2/layout/IconVerticalSolidList"/>
    <dgm:cxn modelId="{BF47124B-9B5E-4BBA-B7B8-EF4C9772CB06}" type="presParOf" srcId="{76E2D02C-25C6-4B2F-8787-D07CEF9C84A7}" destId="{AF37BF71-2CB4-446B-BF14-4D032F4AA354}" srcOrd="3" destOrd="0" presId="urn:microsoft.com/office/officeart/2018/2/layout/IconVerticalSolidList"/>
    <dgm:cxn modelId="{FF3B8916-2450-4502-9E71-74FAE5955401}" type="presParOf" srcId="{D5F770EC-532B-42B8-AA7A-97D0CEB2DAA0}" destId="{55170518-B0E2-49DF-908D-B325E11B04B6}" srcOrd="1" destOrd="0" presId="urn:microsoft.com/office/officeart/2018/2/layout/IconVerticalSolidList"/>
    <dgm:cxn modelId="{2148A0E9-BE17-4E32-8806-957B0510CAE7}" type="presParOf" srcId="{D5F770EC-532B-42B8-AA7A-97D0CEB2DAA0}" destId="{636A1619-78A1-49FD-BBE5-9E0319591911}" srcOrd="2" destOrd="0" presId="urn:microsoft.com/office/officeart/2018/2/layout/IconVerticalSolidList"/>
    <dgm:cxn modelId="{833232B1-DA5E-4CE4-94AF-D8E5A4CA3B2E}" type="presParOf" srcId="{636A1619-78A1-49FD-BBE5-9E0319591911}" destId="{30B00A7E-589C-4D98-A7BA-D6F1E61A590A}" srcOrd="0" destOrd="0" presId="urn:microsoft.com/office/officeart/2018/2/layout/IconVerticalSolidList"/>
    <dgm:cxn modelId="{AAFF57A1-EC11-473F-9132-4112143C196E}" type="presParOf" srcId="{636A1619-78A1-49FD-BBE5-9E0319591911}" destId="{0CA3CB29-74F0-4640-8A95-8CCCA9A67FF5}" srcOrd="1" destOrd="0" presId="urn:microsoft.com/office/officeart/2018/2/layout/IconVerticalSolidList"/>
    <dgm:cxn modelId="{CEA9891E-086E-46DD-A919-3AB6A81F3A37}" type="presParOf" srcId="{636A1619-78A1-49FD-BBE5-9E0319591911}" destId="{DF768B39-A7FB-4512-82D7-A31726D655D1}" srcOrd="2" destOrd="0" presId="urn:microsoft.com/office/officeart/2018/2/layout/IconVerticalSolidList"/>
    <dgm:cxn modelId="{12333390-A304-4F27-9F71-EA8CB6C6742F}" type="presParOf" srcId="{636A1619-78A1-49FD-BBE5-9E0319591911}" destId="{59BAAF1D-01F6-4C0D-88A3-920389CCC272}" srcOrd="3" destOrd="0" presId="urn:microsoft.com/office/officeart/2018/2/layout/IconVerticalSolidList"/>
    <dgm:cxn modelId="{FD198DD8-1BBD-42D7-BA4D-376EAEE700AA}" type="presParOf" srcId="{D5F770EC-532B-42B8-AA7A-97D0CEB2DAA0}" destId="{84E50CCA-E79C-41EF-9CBE-64904A5D1F50}" srcOrd="3" destOrd="0" presId="urn:microsoft.com/office/officeart/2018/2/layout/IconVerticalSolidList"/>
    <dgm:cxn modelId="{B9C30202-359F-4E80-8466-1563F48A436E}" type="presParOf" srcId="{D5F770EC-532B-42B8-AA7A-97D0CEB2DAA0}" destId="{901EC054-B44F-4B74-9A8D-203CCC572E06}" srcOrd="4" destOrd="0" presId="urn:microsoft.com/office/officeart/2018/2/layout/IconVerticalSolidList"/>
    <dgm:cxn modelId="{E0E60019-346E-4DF3-8247-E956A13F12E4}" type="presParOf" srcId="{901EC054-B44F-4B74-9A8D-203CCC572E06}" destId="{A55EBAAA-D289-482D-BA41-81C8BA20B713}" srcOrd="0" destOrd="0" presId="urn:microsoft.com/office/officeart/2018/2/layout/IconVerticalSolidList"/>
    <dgm:cxn modelId="{008B7691-7EF6-4D1B-A0D5-E90A862931C0}" type="presParOf" srcId="{901EC054-B44F-4B74-9A8D-203CCC572E06}" destId="{5F6D1121-6707-4025-A99E-E3C85DF5633B}" srcOrd="1" destOrd="0" presId="urn:microsoft.com/office/officeart/2018/2/layout/IconVerticalSolidList"/>
    <dgm:cxn modelId="{6F62FC7F-6D82-4986-A4A8-DEBA0E2B27F8}" type="presParOf" srcId="{901EC054-B44F-4B74-9A8D-203CCC572E06}" destId="{EECC4E06-F8E7-4E36-B2D4-087D6136D121}" srcOrd="2" destOrd="0" presId="urn:microsoft.com/office/officeart/2018/2/layout/IconVerticalSolidList"/>
    <dgm:cxn modelId="{030D94EF-E72C-431B-A16B-8FF13DCE8CD5}" type="presParOf" srcId="{901EC054-B44F-4B74-9A8D-203CCC572E06}" destId="{6BA3E2B5-A143-4C3B-8E88-F6E773097C1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352144-8B0C-4078-B69F-8BDB0135459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A2DEB1F-1B3B-492E-8BFC-C4BE2464AEE8}">
      <dgm:prSet/>
      <dgm:spPr/>
      <dgm:t>
        <a:bodyPr/>
        <a:lstStyle/>
        <a:p>
          <a:r>
            <a:rPr lang="en-GB"/>
            <a:t>It is not as simple as looking at the colour and buying a product based on this, you need to be conscious that the product is only green for 100g.</a:t>
          </a:r>
          <a:endParaRPr lang="en-US"/>
        </a:p>
      </dgm:t>
    </dgm:pt>
    <dgm:pt modelId="{A2A8127F-E570-41E3-8E41-A6ACE1A5F5C5}" type="parTrans" cxnId="{9EDF3075-180D-4E74-8B44-37B8F83B24BF}">
      <dgm:prSet/>
      <dgm:spPr/>
      <dgm:t>
        <a:bodyPr/>
        <a:lstStyle/>
        <a:p>
          <a:endParaRPr lang="en-US"/>
        </a:p>
      </dgm:t>
    </dgm:pt>
    <dgm:pt modelId="{A1D9648E-2151-4478-B578-A04A7FC11536}" type="sibTrans" cxnId="{9EDF3075-180D-4E74-8B44-37B8F83B24BF}">
      <dgm:prSet/>
      <dgm:spPr/>
      <dgm:t>
        <a:bodyPr/>
        <a:lstStyle/>
        <a:p>
          <a:endParaRPr lang="en-US"/>
        </a:p>
      </dgm:t>
    </dgm:pt>
    <dgm:pt modelId="{10525A5A-09CE-477D-83AF-4C037DA1F98E}">
      <dgm:prSet/>
      <dgm:spPr/>
      <dgm:t>
        <a:bodyPr/>
        <a:lstStyle/>
        <a:p>
          <a:r>
            <a:rPr lang="en-GB"/>
            <a:t>Consumers face a range of challenges as information can be difficult to understand. </a:t>
          </a:r>
          <a:endParaRPr lang="en-US"/>
        </a:p>
      </dgm:t>
    </dgm:pt>
    <dgm:pt modelId="{AA19A595-FA4F-4CD5-B12A-2AD8317D5F78}" type="parTrans" cxnId="{6994F492-3A21-4F0E-92B5-6746EF647BED}">
      <dgm:prSet/>
      <dgm:spPr/>
      <dgm:t>
        <a:bodyPr/>
        <a:lstStyle/>
        <a:p>
          <a:endParaRPr lang="en-US"/>
        </a:p>
      </dgm:t>
    </dgm:pt>
    <dgm:pt modelId="{CF16CD39-5637-4E7D-B202-0DBB81484F09}" type="sibTrans" cxnId="{6994F492-3A21-4F0E-92B5-6746EF647BED}">
      <dgm:prSet/>
      <dgm:spPr/>
      <dgm:t>
        <a:bodyPr/>
        <a:lstStyle/>
        <a:p>
          <a:endParaRPr lang="en-US"/>
        </a:p>
      </dgm:t>
    </dgm:pt>
    <dgm:pt modelId="{7D5B40FA-07A0-4F38-9B86-774525853580}">
      <dgm:prSet/>
      <dgm:spPr/>
      <dgm:t>
        <a:bodyPr/>
        <a:lstStyle/>
        <a:p>
          <a:r>
            <a:rPr lang="en-GB"/>
            <a:t>For example, the traffic light system is only based on 100g for that product. This can give a false representative because the product may have 800g and per 100g, it may be green. However, if you consume the whole product, you will be in the red as you need to multiply the green value by 8 to find out how much is in each. </a:t>
          </a:r>
          <a:endParaRPr lang="en-US"/>
        </a:p>
      </dgm:t>
    </dgm:pt>
    <dgm:pt modelId="{7458B3CA-FC85-4735-9C29-76D68F7A797D}" type="parTrans" cxnId="{8D6C23C0-7A4F-4482-B130-E15C421BF9C1}">
      <dgm:prSet/>
      <dgm:spPr/>
      <dgm:t>
        <a:bodyPr/>
        <a:lstStyle/>
        <a:p>
          <a:endParaRPr lang="en-US"/>
        </a:p>
      </dgm:t>
    </dgm:pt>
    <dgm:pt modelId="{04C9A351-B488-4B0F-B62C-784FC3853147}" type="sibTrans" cxnId="{8D6C23C0-7A4F-4482-B130-E15C421BF9C1}">
      <dgm:prSet/>
      <dgm:spPr/>
      <dgm:t>
        <a:bodyPr/>
        <a:lstStyle/>
        <a:p>
          <a:endParaRPr lang="en-US"/>
        </a:p>
      </dgm:t>
    </dgm:pt>
    <dgm:pt modelId="{3ACF247A-B63E-4B96-A816-17FB47BBCDFE}" type="pres">
      <dgm:prSet presAssocID="{D5352144-8B0C-4078-B69F-8BDB01354592}" presName="root" presStyleCnt="0">
        <dgm:presLayoutVars>
          <dgm:dir/>
          <dgm:resizeHandles val="exact"/>
        </dgm:presLayoutVars>
      </dgm:prSet>
      <dgm:spPr/>
    </dgm:pt>
    <dgm:pt modelId="{18DEBFAD-8671-4014-8D3B-A777B2DE5A23}" type="pres">
      <dgm:prSet presAssocID="{5A2DEB1F-1B3B-492E-8BFC-C4BE2464AEE8}" presName="compNode" presStyleCnt="0"/>
      <dgm:spPr/>
    </dgm:pt>
    <dgm:pt modelId="{FBC521E6-ABD4-418A-B47D-4F68459BB171}" type="pres">
      <dgm:prSet presAssocID="{5A2DEB1F-1B3B-492E-8BFC-C4BE2464AEE8}" presName="bgRect" presStyleLbl="bgShp" presStyleIdx="0" presStyleCnt="3"/>
      <dgm:spPr/>
    </dgm:pt>
    <dgm:pt modelId="{E4517DB0-3EAD-463C-93A4-9DED8342EBE5}" type="pres">
      <dgm:prSet presAssocID="{5A2DEB1F-1B3B-492E-8BFC-C4BE2464AEE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nabata Tree"/>
        </a:ext>
      </dgm:extLst>
    </dgm:pt>
    <dgm:pt modelId="{E7B974C0-07FC-43BF-A90C-181F207EFAEB}" type="pres">
      <dgm:prSet presAssocID="{5A2DEB1F-1B3B-492E-8BFC-C4BE2464AEE8}" presName="spaceRect" presStyleCnt="0"/>
      <dgm:spPr/>
    </dgm:pt>
    <dgm:pt modelId="{44548D77-177E-44F7-B633-17A70A1C6156}" type="pres">
      <dgm:prSet presAssocID="{5A2DEB1F-1B3B-492E-8BFC-C4BE2464AEE8}" presName="parTx" presStyleLbl="revTx" presStyleIdx="0" presStyleCnt="3">
        <dgm:presLayoutVars>
          <dgm:chMax val="0"/>
          <dgm:chPref val="0"/>
        </dgm:presLayoutVars>
      </dgm:prSet>
      <dgm:spPr/>
    </dgm:pt>
    <dgm:pt modelId="{0CEF19A5-250D-41A9-80A5-9DD609C6E06F}" type="pres">
      <dgm:prSet presAssocID="{A1D9648E-2151-4478-B578-A04A7FC11536}" presName="sibTrans" presStyleCnt="0"/>
      <dgm:spPr/>
    </dgm:pt>
    <dgm:pt modelId="{835C9436-25E7-42CB-B059-CE1AA83118AB}" type="pres">
      <dgm:prSet presAssocID="{10525A5A-09CE-477D-83AF-4C037DA1F98E}" presName="compNode" presStyleCnt="0"/>
      <dgm:spPr/>
    </dgm:pt>
    <dgm:pt modelId="{8A4BB356-1DBF-47F9-A7EE-D41DF2BD0D1B}" type="pres">
      <dgm:prSet presAssocID="{10525A5A-09CE-477D-83AF-4C037DA1F98E}" presName="bgRect" presStyleLbl="bgShp" presStyleIdx="1" presStyleCnt="3"/>
      <dgm:spPr/>
    </dgm:pt>
    <dgm:pt modelId="{E64F8131-AF3F-417E-942C-6430E283133F}" type="pres">
      <dgm:prSet presAssocID="{10525A5A-09CE-477D-83AF-4C037DA1F98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B9B12ED6-485C-423C-B1F7-CB47BF71363D}" type="pres">
      <dgm:prSet presAssocID="{10525A5A-09CE-477D-83AF-4C037DA1F98E}" presName="spaceRect" presStyleCnt="0"/>
      <dgm:spPr/>
    </dgm:pt>
    <dgm:pt modelId="{4CF5D5DB-4EEC-47C9-9D3A-99E68AE814E6}" type="pres">
      <dgm:prSet presAssocID="{10525A5A-09CE-477D-83AF-4C037DA1F98E}" presName="parTx" presStyleLbl="revTx" presStyleIdx="1" presStyleCnt="3">
        <dgm:presLayoutVars>
          <dgm:chMax val="0"/>
          <dgm:chPref val="0"/>
        </dgm:presLayoutVars>
      </dgm:prSet>
      <dgm:spPr/>
    </dgm:pt>
    <dgm:pt modelId="{7E73D24B-3D8D-49E5-B117-830A07162D48}" type="pres">
      <dgm:prSet presAssocID="{CF16CD39-5637-4E7D-B202-0DBB81484F09}" presName="sibTrans" presStyleCnt="0"/>
      <dgm:spPr/>
    </dgm:pt>
    <dgm:pt modelId="{993A5BAB-C2DE-4264-8BC2-9F4A8486D279}" type="pres">
      <dgm:prSet presAssocID="{7D5B40FA-07A0-4F38-9B86-774525853580}" presName="compNode" presStyleCnt="0"/>
      <dgm:spPr/>
    </dgm:pt>
    <dgm:pt modelId="{1D398648-8F46-4C2F-8979-8487A7E16467}" type="pres">
      <dgm:prSet presAssocID="{7D5B40FA-07A0-4F38-9B86-774525853580}" presName="bgRect" presStyleLbl="bgShp" presStyleIdx="2" presStyleCnt="3"/>
      <dgm:spPr/>
    </dgm:pt>
    <dgm:pt modelId="{E5031A37-E3D2-4BE7-AD6E-35A30F26091D}" type="pres">
      <dgm:prSet presAssocID="{7D5B40FA-07A0-4F38-9B86-77452585358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raffic Light"/>
        </a:ext>
      </dgm:extLst>
    </dgm:pt>
    <dgm:pt modelId="{DBF9074D-E6AF-43B8-B29A-EF624BE6F4DD}" type="pres">
      <dgm:prSet presAssocID="{7D5B40FA-07A0-4F38-9B86-774525853580}" presName="spaceRect" presStyleCnt="0"/>
      <dgm:spPr/>
    </dgm:pt>
    <dgm:pt modelId="{FF27D805-E2C6-4CC7-A46F-55D972C69B6B}" type="pres">
      <dgm:prSet presAssocID="{7D5B40FA-07A0-4F38-9B86-774525853580}" presName="parTx" presStyleLbl="revTx" presStyleIdx="2" presStyleCnt="3">
        <dgm:presLayoutVars>
          <dgm:chMax val="0"/>
          <dgm:chPref val="0"/>
        </dgm:presLayoutVars>
      </dgm:prSet>
      <dgm:spPr/>
    </dgm:pt>
  </dgm:ptLst>
  <dgm:cxnLst>
    <dgm:cxn modelId="{007E144E-A164-49F5-BBD1-9F434BCAB3D5}" type="presOf" srcId="{7D5B40FA-07A0-4F38-9B86-774525853580}" destId="{FF27D805-E2C6-4CC7-A46F-55D972C69B6B}" srcOrd="0" destOrd="0" presId="urn:microsoft.com/office/officeart/2018/2/layout/IconVerticalSolidList"/>
    <dgm:cxn modelId="{32250652-497B-44EB-9E20-F8A73D8A6237}" type="presOf" srcId="{D5352144-8B0C-4078-B69F-8BDB01354592}" destId="{3ACF247A-B63E-4B96-A816-17FB47BBCDFE}" srcOrd="0" destOrd="0" presId="urn:microsoft.com/office/officeart/2018/2/layout/IconVerticalSolidList"/>
    <dgm:cxn modelId="{9EDF3075-180D-4E74-8B44-37B8F83B24BF}" srcId="{D5352144-8B0C-4078-B69F-8BDB01354592}" destId="{5A2DEB1F-1B3B-492E-8BFC-C4BE2464AEE8}" srcOrd="0" destOrd="0" parTransId="{A2A8127F-E570-41E3-8E41-A6ACE1A5F5C5}" sibTransId="{A1D9648E-2151-4478-B578-A04A7FC11536}"/>
    <dgm:cxn modelId="{6994F492-3A21-4F0E-92B5-6746EF647BED}" srcId="{D5352144-8B0C-4078-B69F-8BDB01354592}" destId="{10525A5A-09CE-477D-83AF-4C037DA1F98E}" srcOrd="1" destOrd="0" parTransId="{AA19A595-FA4F-4CD5-B12A-2AD8317D5F78}" sibTransId="{CF16CD39-5637-4E7D-B202-0DBB81484F09}"/>
    <dgm:cxn modelId="{CD5145BA-CD23-46E9-B255-B8DF5BE7EFC2}" type="presOf" srcId="{5A2DEB1F-1B3B-492E-8BFC-C4BE2464AEE8}" destId="{44548D77-177E-44F7-B633-17A70A1C6156}" srcOrd="0" destOrd="0" presId="urn:microsoft.com/office/officeart/2018/2/layout/IconVerticalSolidList"/>
    <dgm:cxn modelId="{8D6C23C0-7A4F-4482-B130-E15C421BF9C1}" srcId="{D5352144-8B0C-4078-B69F-8BDB01354592}" destId="{7D5B40FA-07A0-4F38-9B86-774525853580}" srcOrd="2" destOrd="0" parTransId="{7458B3CA-FC85-4735-9C29-76D68F7A797D}" sibTransId="{04C9A351-B488-4B0F-B62C-784FC3853147}"/>
    <dgm:cxn modelId="{3389F1DB-5AFB-4000-91E5-E82A108C7493}" type="presOf" srcId="{10525A5A-09CE-477D-83AF-4C037DA1F98E}" destId="{4CF5D5DB-4EEC-47C9-9D3A-99E68AE814E6}" srcOrd="0" destOrd="0" presId="urn:microsoft.com/office/officeart/2018/2/layout/IconVerticalSolidList"/>
    <dgm:cxn modelId="{17A355A8-2575-4E87-885F-12D1AB82BBC2}" type="presParOf" srcId="{3ACF247A-B63E-4B96-A816-17FB47BBCDFE}" destId="{18DEBFAD-8671-4014-8D3B-A777B2DE5A23}" srcOrd="0" destOrd="0" presId="urn:microsoft.com/office/officeart/2018/2/layout/IconVerticalSolidList"/>
    <dgm:cxn modelId="{18E54DF7-A6F2-4FCF-998F-EE8E57D77A70}" type="presParOf" srcId="{18DEBFAD-8671-4014-8D3B-A777B2DE5A23}" destId="{FBC521E6-ABD4-418A-B47D-4F68459BB171}" srcOrd="0" destOrd="0" presId="urn:microsoft.com/office/officeart/2018/2/layout/IconVerticalSolidList"/>
    <dgm:cxn modelId="{85053FBE-434E-425C-B3DE-5420916AF510}" type="presParOf" srcId="{18DEBFAD-8671-4014-8D3B-A777B2DE5A23}" destId="{E4517DB0-3EAD-463C-93A4-9DED8342EBE5}" srcOrd="1" destOrd="0" presId="urn:microsoft.com/office/officeart/2018/2/layout/IconVerticalSolidList"/>
    <dgm:cxn modelId="{5DF39F45-F677-440C-8981-8A9FA9AEEC2A}" type="presParOf" srcId="{18DEBFAD-8671-4014-8D3B-A777B2DE5A23}" destId="{E7B974C0-07FC-43BF-A90C-181F207EFAEB}" srcOrd="2" destOrd="0" presId="urn:microsoft.com/office/officeart/2018/2/layout/IconVerticalSolidList"/>
    <dgm:cxn modelId="{05604E6B-6041-4171-ABAF-9CA634C98D2E}" type="presParOf" srcId="{18DEBFAD-8671-4014-8D3B-A777B2DE5A23}" destId="{44548D77-177E-44F7-B633-17A70A1C6156}" srcOrd="3" destOrd="0" presId="urn:microsoft.com/office/officeart/2018/2/layout/IconVerticalSolidList"/>
    <dgm:cxn modelId="{76C3D0A0-D042-4117-A8CB-D40369F62BE2}" type="presParOf" srcId="{3ACF247A-B63E-4B96-A816-17FB47BBCDFE}" destId="{0CEF19A5-250D-41A9-80A5-9DD609C6E06F}" srcOrd="1" destOrd="0" presId="urn:microsoft.com/office/officeart/2018/2/layout/IconVerticalSolidList"/>
    <dgm:cxn modelId="{C8528502-501D-4E9E-9A21-A6C04D2ED271}" type="presParOf" srcId="{3ACF247A-B63E-4B96-A816-17FB47BBCDFE}" destId="{835C9436-25E7-42CB-B059-CE1AA83118AB}" srcOrd="2" destOrd="0" presId="urn:microsoft.com/office/officeart/2018/2/layout/IconVerticalSolidList"/>
    <dgm:cxn modelId="{7A5CE3C5-9674-428F-9BB1-B27CAB3D2399}" type="presParOf" srcId="{835C9436-25E7-42CB-B059-CE1AA83118AB}" destId="{8A4BB356-1DBF-47F9-A7EE-D41DF2BD0D1B}" srcOrd="0" destOrd="0" presId="urn:microsoft.com/office/officeart/2018/2/layout/IconVerticalSolidList"/>
    <dgm:cxn modelId="{81E157E1-38BF-47C4-B6EE-063B71AF3150}" type="presParOf" srcId="{835C9436-25E7-42CB-B059-CE1AA83118AB}" destId="{E64F8131-AF3F-417E-942C-6430E283133F}" srcOrd="1" destOrd="0" presId="urn:microsoft.com/office/officeart/2018/2/layout/IconVerticalSolidList"/>
    <dgm:cxn modelId="{3A14E207-C7C1-4474-A3A4-13002876BCA2}" type="presParOf" srcId="{835C9436-25E7-42CB-B059-CE1AA83118AB}" destId="{B9B12ED6-485C-423C-B1F7-CB47BF71363D}" srcOrd="2" destOrd="0" presId="urn:microsoft.com/office/officeart/2018/2/layout/IconVerticalSolidList"/>
    <dgm:cxn modelId="{8EAB5B93-B0A7-468E-A5C0-6D5000948532}" type="presParOf" srcId="{835C9436-25E7-42CB-B059-CE1AA83118AB}" destId="{4CF5D5DB-4EEC-47C9-9D3A-99E68AE814E6}" srcOrd="3" destOrd="0" presId="urn:microsoft.com/office/officeart/2018/2/layout/IconVerticalSolidList"/>
    <dgm:cxn modelId="{3104471E-40BE-472C-86CE-5DAA70608281}" type="presParOf" srcId="{3ACF247A-B63E-4B96-A816-17FB47BBCDFE}" destId="{7E73D24B-3D8D-49E5-B117-830A07162D48}" srcOrd="3" destOrd="0" presId="urn:microsoft.com/office/officeart/2018/2/layout/IconVerticalSolidList"/>
    <dgm:cxn modelId="{02225FF7-FC0A-401E-B436-FC52236E7E57}" type="presParOf" srcId="{3ACF247A-B63E-4B96-A816-17FB47BBCDFE}" destId="{993A5BAB-C2DE-4264-8BC2-9F4A8486D279}" srcOrd="4" destOrd="0" presId="urn:microsoft.com/office/officeart/2018/2/layout/IconVerticalSolidList"/>
    <dgm:cxn modelId="{0A0C6B6C-3C8B-4929-A52B-9CFE8FCCBF93}" type="presParOf" srcId="{993A5BAB-C2DE-4264-8BC2-9F4A8486D279}" destId="{1D398648-8F46-4C2F-8979-8487A7E16467}" srcOrd="0" destOrd="0" presId="urn:microsoft.com/office/officeart/2018/2/layout/IconVerticalSolidList"/>
    <dgm:cxn modelId="{2E36F304-A58C-4D44-AE30-1EFC38367474}" type="presParOf" srcId="{993A5BAB-C2DE-4264-8BC2-9F4A8486D279}" destId="{E5031A37-E3D2-4BE7-AD6E-35A30F26091D}" srcOrd="1" destOrd="0" presId="urn:microsoft.com/office/officeart/2018/2/layout/IconVerticalSolidList"/>
    <dgm:cxn modelId="{34CB21EC-37AD-44D1-8296-046C0977BEC4}" type="presParOf" srcId="{993A5BAB-C2DE-4264-8BC2-9F4A8486D279}" destId="{DBF9074D-E6AF-43B8-B29A-EF624BE6F4DD}" srcOrd="2" destOrd="0" presId="urn:microsoft.com/office/officeart/2018/2/layout/IconVerticalSolidList"/>
    <dgm:cxn modelId="{6EE52929-4E6B-41B1-9CCC-83C3C0EE1ADE}" type="presParOf" srcId="{993A5BAB-C2DE-4264-8BC2-9F4A8486D279}" destId="{FF27D805-E2C6-4CC7-A46F-55D972C69B6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4B356-2F5C-46F7-B13F-2220C44BD2D4}">
      <dsp:nvSpPr>
        <dsp:cNvPr id="0" name=""/>
        <dsp:cNvSpPr/>
      </dsp:nvSpPr>
      <dsp:spPr>
        <a:xfrm>
          <a:off x="0" y="4359"/>
          <a:ext cx="6628804" cy="1436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E9027-EDC2-4359-A0D1-68519E8E82FE}">
      <dsp:nvSpPr>
        <dsp:cNvPr id="0" name=""/>
        <dsp:cNvSpPr/>
      </dsp:nvSpPr>
      <dsp:spPr>
        <a:xfrm>
          <a:off x="434525" y="327560"/>
          <a:ext cx="790818" cy="790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F37BF71-2CB4-446B-BF14-4D032F4AA354}">
      <dsp:nvSpPr>
        <dsp:cNvPr id="0" name=""/>
        <dsp:cNvSpPr/>
      </dsp:nvSpPr>
      <dsp:spPr>
        <a:xfrm>
          <a:off x="1659870" y="4359"/>
          <a:ext cx="4859394" cy="14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73" tIns="152173" rIns="152173" bIns="152173" numCol="1" spcCol="1270" anchor="ctr" anchorCtr="0">
          <a:noAutofit/>
        </a:bodyPr>
        <a:lstStyle/>
        <a:p>
          <a:pPr marL="0" lvl="0" indent="0" algn="l" defTabSz="844550">
            <a:lnSpc>
              <a:spcPct val="90000"/>
            </a:lnSpc>
            <a:spcBef>
              <a:spcPct val="0"/>
            </a:spcBef>
            <a:spcAft>
              <a:spcPct val="35000"/>
            </a:spcAft>
            <a:buNone/>
          </a:pPr>
          <a:r>
            <a:rPr lang="en-GB" sz="1900" kern="1200" dirty="0"/>
            <a:t>Activity for exploratory learning: working in groups with the labels provided, can you calculate how many calories are in the whole product and the content for all the food groups. </a:t>
          </a:r>
          <a:endParaRPr lang="en-US" sz="1900" kern="1200" dirty="0"/>
        </a:p>
      </dsp:txBody>
      <dsp:txXfrm>
        <a:off x="1659870" y="4359"/>
        <a:ext cx="4859394" cy="1437852"/>
      </dsp:txXfrm>
    </dsp:sp>
    <dsp:sp modelId="{30B00A7E-589C-4D98-A7BA-D6F1E61A590A}">
      <dsp:nvSpPr>
        <dsp:cNvPr id="0" name=""/>
        <dsp:cNvSpPr/>
      </dsp:nvSpPr>
      <dsp:spPr>
        <a:xfrm>
          <a:off x="0" y="1770864"/>
          <a:ext cx="6628804" cy="1436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A3CB29-74F0-4640-8A95-8CCCA9A67FF5}">
      <dsp:nvSpPr>
        <dsp:cNvPr id="0" name=""/>
        <dsp:cNvSpPr/>
      </dsp:nvSpPr>
      <dsp:spPr>
        <a:xfrm>
          <a:off x="434525" y="2094065"/>
          <a:ext cx="790818" cy="7900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BAAF1D-01F6-4C0D-88A3-920389CCC272}">
      <dsp:nvSpPr>
        <dsp:cNvPr id="0" name=""/>
        <dsp:cNvSpPr/>
      </dsp:nvSpPr>
      <dsp:spPr>
        <a:xfrm>
          <a:off x="1659870" y="1770864"/>
          <a:ext cx="4859394" cy="14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73" tIns="152173" rIns="152173" bIns="152173" numCol="1" spcCol="1270" anchor="ctr" anchorCtr="0">
          <a:noAutofit/>
        </a:bodyPr>
        <a:lstStyle/>
        <a:p>
          <a:pPr marL="0" lvl="0" indent="0" algn="l" defTabSz="889000">
            <a:lnSpc>
              <a:spcPct val="90000"/>
            </a:lnSpc>
            <a:spcBef>
              <a:spcPct val="0"/>
            </a:spcBef>
            <a:spcAft>
              <a:spcPct val="35000"/>
            </a:spcAft>
            <a:buNone/>
          </a:pPr>
          <a:r>
            <a:rPr lang="en-GB" sz="2000" kern="1200" dirty="0"/>
            <a:t>Is this different to the figures displayed on the label attached to the product?</a:t>
          </a:r>
          <a:endParaRPr lang="en-US" sz="2000" kern="1200" dirty="0"/>
        </a:p>
      </dsp:txBody>
      <dsp:txXfrm>
        <a:off x="1659870" y="1770864"/>
        <a:ext cx="4859394" cy="1437852"/>
      </dsp:txXfrm>
    </dsp:sp>
    <dsp:sp modelId="{A55EBAAA-D289-482D-BA41-81C8BA20B713}">
      <dsp:nvSpPr>
        <dsp:cNvPr id="0" name=""/>
        <dsp:cNvSpPr/>
      </dsp:nvSpPr>
      <dsp:spPr>
        <a:xfrm>
          <a:off x="0" y="3537368"/>
          <a:ext cx="6628804" cy="143644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6D1121-6707-4025-A99E-E3C85DF5633B}">
      <dsp:nvSpPr>
        <dsp:cNvPr id="0" name=""/>
        <dsp:cNvSpPr/>
      </dsp:nvSpPr>
      <dsp:spPr>
        <a:xfrm>
          <a:off x="434525" y="3860569"/>
          <a:ext cx="790818" cy="7900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BA3E2B5-A143-4C3B-8E88-F6E773097C12}">
      <dsp:nvSpPr>
        <dsp:cNvPr id="0" name=""/>
        <dsp:cNvSpPr/>
      </dsp:nvSpPr>
      <dsp:spPr>
        <a:xfrm>
          <a:off x="1659870" y="3537368"/>
          <a:ext cx="4859394" cy="1437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173" tIns="152173" rIns="152173" bIns="152173" numCol="1" spcCol="1270" anchor="ctr" anchorCtr="0">
          <a:noAutofit/>
        </a:bodyPr>
        <a:lstStyle/>
        <a:p>
          <a:pPr marL="0" lvl="0" indent="0" algn="l" defTabSz="889000">
            <a:lnSpc>
              <a:spcPct val="90000"/>
            </a:lnSpc>
            <a:spcBef>
              <a:spcPct val="0"/>
            </a:spcBef>
            <a:spcAft>
              <a:spcPct val="35000"/>
            </a:spcAft>
            <a:buNone/>
          </a:pPr>
          <a:r>
            <a:rPr lang="en-GB" sz="2000" kern="1200" dirty="0"/>
            <a:t>Why is this? Next slide  </a:t>
          </a:r>
          <a:endParaRPr lang="en-US" sz="2000" kern="1200" dirty="0"/>
        </a:p>
      </dsp:txBody>
      <dsp:txXfrm>
        <a:off x="1659870" y="3537368"/>
        <a:ext cx="4859394" cy="14378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C521E6-ABD4-418A-B47D-4F68459BB171}">
      <dsp:nvSpPr>
        <dsp:cNvPr id="0" name=""/>
        <dsp:cNvSpPr/>
      </dsp:nvSpPr>
      <dsp:spPr>
        <a:xfrm>
          <a:off x="0" y="4860"/>
          <a:ext cx="6628804" cy="14414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517DB0-3EAD-463C-93A4-9DED8342EBE5}">
      <dsp:nvSpPr>
        <dsp:cNvPr id="0" name=""/>
        <dsp:cNvSpPr/>
      </dsp:nvSpPr>
      <dsp:spPr>
        <a:xfrm>
          <a:off x="436039" y="329187"/>
          <a:ext cx="793574" cy="7927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4548D77-177E-44F7-B633-17A70A1C6156}">
      <dsp:nvSpPr>
        <dsp:cNvPr id="0" name=""/>
        <dsp:cNvSpPr/>
      </dsp:nvSpPr>
      <dsp:spPr>
        <a:xfrm>
          <a:off x="1665653" y="4860"/>
          <a:ext cx="4830684" cy="144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3" tIns="152703" rIns="152703" bIns="152703" numCol="1" spcCol="1270" anchor="ctr" anchorCtr="0">
          <a:noAutofit/>
        </a:bodyPr>
        <a:lstStyle/>
        <a:p>
          <a:pPr marL="0" lvl="0" indent="0" algn="l" defTabSz="622300">
            <a:lnSpc>
              <a:spcPct val="90000"/>
            </a:lnSpc>
            <a:spcBef>
              <a:spcPct val="0"/>
            </a:spcBef>
            <a:spcAft>
              <a:spcPct val="35000"/>
            </a:spcAft>
            <a:buNone/>
          </a:pPr>
          <a:r>
            <a:rPr lang="en-GB" sz="1400" kern="1200"/>
            <a:t>It is not as simple as looking at the colour and buying a product based on this, you need to be conscious that the product is only green for 100g.</a:t>
          </a:r>
          <a:endParaRPr lang="en-US" sz="1400" kern="1200"/>
        </a:p>
      </dsp:txBody>
      <dsp:txXfrm>
        <a:off x="1665653" y="4860"/>
        <a:ext cx="4830684" cy="1442862"/>
      </dsp:txXfrm>
    </dsp:sp>
    <dsp:sp modelId="{8A4BB356-1DBF-47F9-A7EE-D41DF2BD0D1B}">
      <dsp:nvSpPr>
        <dsp:cNvPr id="0" name=""/>
        <dsp:cNvSpPr/>
      </dsp:nvSpPr>
      <dsp:spPr>
        <a:xfrm>
          <a:off x="0" y="1768359"/>
          <a:ext cx="6628804" cy="14414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4F8131-AF3F-417E-942C-6430E283133F}">
      <dsp:nvSpPr>
        <dsp:cNvPr id="0" name=""/>
        <dsp:cNvSpPr/>
      </dsp:nvSpPr>
      <dsp:spPr>
        <a:xfrm>
          <a:off x="436039" y="2092686"/>
          <a:ext cx="793574" cy="7927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CF5D5DB-4EEC-47C9-9D3A-99E68AE814E6}">
      <dsp:nvSpPr>
        <dsp:cNvPr id="0" name=""/>
        <dsp:cNvSpPr/>
      </dsp:nvSpPr>
      <dsp:spPr>
        <a:xfrm>
          <a:off x="1665653" y="1768359"/>
          <a:ext cx="4830684" cy="144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3" tIns="152703" rIns="152703" bIns="152703" numCol="1" spcCol="1270" anchor="ctr" anchorCtr="0">
          <a:noAutofit/>
        </a:bodyPr>
        <a:lstStyle/>
        <a:p>
          <a:pPr marL="0" lvl="0" indent="0" algn="l" defTabSz="622300">
            <a:lnSpc>
              <a:spcPct val="90000"/>
            </a:lnSpc>
            <a:spcBef>
              <a:spcPct val="0"/>
            </a:spcBef>
            <a:spcAft>
              <a:spcPct val="35000"/>
            </a:spcAft>
            <a:buNone/>
          </a:pPr>
          <a:r>
            <a:rPr lang="en-GB" sz="1400" kern="1200"/>
            <a:t>Consumers face a range of challenges as information can be difficult to understand. </a:t>
          </a:r>
          <a:endParaRPr lang="en-US" sz="1400" kern="1200"/>
        </a:p>
      </dsp:txBody>
      <dsp:txXfrm>
        <a:off x="1665653" y="1768359"/>
        <a:ext cx="4830684" cy="1442862"/>
      </dsp:txXfrm>
    </dsp:sp>
    <dsp:sp modelId="{1D398648-8F46-4C2F-8979-8487A7E16467}">
      <dsp:nvSpPr>
        <dsp:cNvPr id="0" name=""/>
        <dsp:cNvSpPr/>
      </dsp:nvSpPr>
      <dsp:spPr>
        <a:xfrm>
          <a:off x="0" y="3531857"/>
          <a:ext cx="6628804" cy="144145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031A37-E3D2-4BE7-AD6E-35A30F26091D}">
      <dsp:nvSpPr>
        <dsp:cNvPr id="0" name=""/>
        <dsp:cNvSpPr/>
      </dsp:nvSpPr>
      <dsp:spPr>
        <a:xfrm>
          <a:off x="436465" y="3856184"/>
          <a:ext cx="793574" cy="7927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F27D805-E2C6-4CC7-A46F-55D972C69B6B}">
      <dsp:nvSpPr>
        <dsp:cNvPr id="0" name=""/>
        <dsp:cNvSpPr/>
      </dsp:nvSpPr>
      <dsp:spPr>
        <a:xfrm>
          <a:off x="1666506" y="3531857"/>
          <a:ext cx="4830684" cy="144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703" tIns="152703" rIns="152703" bIns="152703" numCol="1" spcCol="1270" anchor="ctr" anchorCtr="0">
          <a:noAutofit/>
        </a:bodyPr>
        <a:lstStyle/>
        <a:p>
          <a:pPr marL="0" lvl="0" indent="0" algn="l" defTabSz="622300">
            <a:lnSpc>
              <a:spcPct val="90000"/>
            </a:lnSpc>
            <a:spcBef>
              <a:spcPct val="0"/>
            </a:spcBef>
            <a:spcAft>
              <a:spcPct val="35000"/>
            </a:spcAft>
            <a:buNone/>
          </a:pPr>
          <a:r>
            <a:rPr lang="en-GB" sz="1400" kern="1200"/>
            <a:t>For example, the traffic light system is only based on 100g for that product. This can give a false representative because the product may have 800g and per 100g, it may be green. However, if you consume the whole product, you will be in the red as you need to multiply the green value by 8 to find out how much is in each. </a:t>
          </a:r>
          <a:endParaRPr lang="en-US" sz="1400" kern="1200"/>
        </a:p>
      </dsp:txBody>
      <dsp:txXfrm>
        <a:off x="1666506" y="3531857"/>
        <a:ext cx="4830684" cy="144286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7515-939C-477B-AE1C-978A9FC9B08D}"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D3B59-5818-4E21-ACD6-08E4DE2DE88A}" type="slidenum">
              <a:rPr lang="en-GB" smtClean="0"/>
              <a:t>‹#›</a:t>
            </a:fld>
            <a:endParaRPr lang="en-GB"/>
          </a:p>
        </p:txBody>
      </p:sp>
    </p:spTree>
    <p:extLst>
      <p:ext uri="{BB962C8B-B14F-4D97-AF65-F5344CB8AC3E}">
        <p14:creationId xmlns:p14="http://schemas.microsoft.com/office/powerpoint/2010/main" val="41043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Green if less than those numbers.</a:t>
            </a:r>
          </a:p>
          <a:p>
            <a:r>
              <a:rPr lang="en-GB" dirty="0"/>
              <a:t>Amber if more than those numbers.</a:t>
            </a:r>
          </a:p>
          <a:p>
            <a:r>
              <a:rPr lang="en-GB" dirty="0"/>
              <a:t>Red</a:t>
            </a:r>
            <a:r>
              <a:rPr lang="en-GB" baseline="0" dirty="0"/>
              <a:t> if more than numbers.</a:t>
            </a:r>
            <a:endParaRPr lang="en-GB" dirty="0"/>
          </a:p>
        </p:txBody>
      </p:sp>
      <p:sp>
        <p:nvSpPr>
          <p:cNvPr id="4" name="Slide Number Placeholder 3"/>
          <p:cNvSpPr>
            <a:spLocks noGrp="1"/>
          </p:cNvSpPr>
          <p:nvPr>
            <p:ph type="sldNum" sz="quarter" idx="10"/>
          </p:nvPr>
        </p:nvSpPr>
        <p:spPr/>
        <p:txBody>
          <a:bodyPr/>
          <a:lstStyle/>
          <a:p>
            <a:fld id="{897D3B59-5818-4E21-ACD6-08E4DE2DE88A}" type="slidenum">
              <a:rPr lang="en-GB" smtClean="0"/>
              <a:t>9</a:t>
            </a:fld>
            <a:endParaRPr lang="en-GB"/>
          </a:p>
        </p:txBody>
      </p:sp>
    </p:spTree>
    <p:extLst>
      <p:ext uri="{BB962C8B-B14F-4D97-AF65-F5344CB8AC3E}">
        <p14:creationId xmlns:p14="http://schemas.microsoft.com/office/powerpoint/2010/main" val="134335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554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1474570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297924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3166994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7428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1200855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3557432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2377403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4B1EF34-B808-45E8-9D48-04CDB8675FC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3236327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4B1EF34-B808-45E8-9D48-04CDB8675FC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557365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4B1EF34-B808-45E8-9D48-04CDB8675FC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08019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5580218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64B1EF34-B808-45E8-9D48-04CDB8675FC8}"/>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649174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1D34D7-21C2-480B-B6F4-2A17E3C02A82}"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1397357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1D34D7-21C2-480B-B6F4-2A17E3C02A82}"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1328012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1D34D7-21C2-480B-B6F4-2A17E3C02A82}" type="datetimeFigureOut">
              <a:rPr lang="en-GB" smtClean="0"/>
              <a:t>06/10/2022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168340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81D34D7-21C2-480B-B6F4-2A17E3C02A82}" type="datetimeFigureOut">
              <a:rPr lang="en-GB" smtClean="0"/>
              <a:t>06/10/2022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3299290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1D34D7-21C2-480B-B6F4-2A17E3C02A82}" type="datetimeFigureOut">
              <a:rPr lang="en-GB" smtClean="0"/>
              <a:t>06/10/2022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2017033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81D34D7-21C2-480B-B6F4-2A17E3C02A82}"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161377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1D34D7-21C2-480B-B6F4-2A17E3C02A82}"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522780-A351-4CCD-88C9-064BD86CBE92}" type="slidenum">
              <a:rPr lang="en-GB" smtClean="0"/>
              <a:t>‹#›</a:t>
            </a:fld>
            <a:endParaRPr lang="en-GB"/>
          </a:p>
        </p:txBody>
      </p:sp>
    </p:spTree>
    <p:extLst>
      <p:ext uri="{BB962C8B-B14F-4D97-AF65-F5344CB8AC3E}">
        <p14:creationId xmlns:p14="http://schemas.microsoft.com/office/powerpoint/2010/main" val="2728947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81D34D7-21C2-480B-B6F4-2A17E3C02A82}" type="datetimeFigureOut">
              <a:rPr lang="en-GB" smtClean="0"/>
              <a:t>06/10/2022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1522780-A351-4CCD-88C9-064BD86CBE92}" type="slidenum">
              <a:rPr lang="en-GB" smtClean="0"/>
              <a:t>‹#›</a:t>
            </a:fld>
            <a:endParaRPr lang="en-GB"/>
          </a:p>
        </p:txBody>
      </p:sp>
    </p:spTree>
    <p:extLst>
      <p:ext uri="{BB962C8B-B14F-4D97-AF65-F5344CB8AC3E}">
        <p14:creationId xmlns:p14="http://schemas.microsoft.com/office/powerpoint/2010/main" val="272090700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679" r:id="rId18"/>
    <p:sldLayoutId id="2147483683" r:id="rId19"/>
    <p:sldLayoutId id="2147483684" r:id="rId20"/>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youtube.com/watch?v=Orj7p3KQcyQ"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1578133"/>
            <a:ext cx="4335468" cy="2875534"/>
          </a:xfrm>
        </p:spPr>
        <p:txBody>
          <a:bodyPr>
            <a:normAutofit/>
          </a:bodyPr>
          <a:lstStyle/>
          <a:p>
            <a:r>
              <a:rPr lang="en-GB" sz="5000"/>
              <a:t>Understanding labels </a:t>
            </a:r>
          </a:p>
        </p:txBody>
      </p:sp>
      <p:sp>
        <p:nvSpPr>
          <p:cNvPr id="3" name="Subtitle 2"/>
          <p:cNvSpPr>
            <a:spLocks noGrp="1"/>
          </p:cNvSpPr>
          <p:nvPr>
            <p:ph type="subTitle" idx="1"/>
          </p:nvPr>
        </p:nvSpPr>
        <p:spPr>
          <a:xfrm>
            <a:off x="1507067" y="4453667"/>
            <a:ext cx="4335468" cy="1096899"/>
          </a:xfrm>
        </p:spPr>
        <p:txBody>
          <a:bodyPr>
            <a:normAutofit/>
          </a:bodyPr>
          <a:lstStyle/>
          <a:p>
            <a:r>
              <a:rPr lang="en-GB" sz="2000" dirty="0"/>
              <a:t>Healthy Eating</a:t>
            </a:r>
          </a:p>
          <a:p>
            <a:r>
              <a:rPr lang="en-GB" sz="2000" dirty="0"/>
              <a:t>Session 10</a:t>
            </a:r>
          </a:p>
        </p:txBody>
      </p:sp>
      <p:pic>
        <p:nvPicPr>
          <p:cNvPr id="7" name="Graphic 6" descr="Label">
            <a:extLst>
              <a:ext uri="{FF2B5EF4-FFF2-40B4-BE49-F238E27FC236}">
                <a16:creationId xmlns:a16="http://schemas.microsoft.com/office/drawing/2014/main" id="{84D4DD8D-0405-A315-2788-D1EAD021531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5998" y="1924043"/>
            <a:ext cx="3280613" cy="3280613"/>
          </a:xfrm>
          <a:prstGeom prst="rect">
            <a:avLst/>
          </a:prstGeom>
        </p:spPr>
      </p:pic>
    </p:spTree>
    <p:extLst>
      <p:ext uri="{BB962C8B-B14F-4D97-AF65-F5344CB8AC3E}">
        <p14:creationId xmlns:p14="http://schemas.microsoft.com/office/powerpoint/2010/main" val="2708060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C4D0A2-6A7B-4456-AF0E-F52D3FAC95AE}"/>
              </a:ext>
            </a:extLst>
          </p:cNvPr>
          <p:cNvSpPr>
            <a:spLocks noGrp="1"/>
          </p:cNvSpPr>
          <p:nvPr>
            <p:ph type="title"/>
          </p:nvPr>
        </p:nvSpPr>
        <p:spPr>
          <a:xfrm>
            <a:off x="652481" y="1382486"/>
            <a:ext cx="3547581" cy="4093028"/>
          </a:xfrm>
        </p:spPr>
        <p:txBody>
          <a:bodyPr anchor="ctr">
            <a:normAutofit/>
          </a:bodyPr>
          <a:lstStyle/>
          <a:p>
            <a:r>
              <a:rPr lang="en-GB" sz="4400"/>
              <a:t>Can the traffic light system can be wrong?</a:t>
            </a:r>
          </a:p>
        </p:txBody>
      </p:sp>
      <p:grpSp>
        <p:nvGrpSpPr>
          <p:cNvPr id="23"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24"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5" name="Content Placeholder 2">
            <a:extLst>
              <a:ext uri="{FF2B5EF4-FFF2-40B4-BE49-F238E27FC236}">
                <a16:creationId xmlns:a16="http://schemas.microsoft.com/office/drawing/2014/main" id="{F4167F93-964E-DCB8-63B9-A41F4E562806}"/>
              </a:ext>
            </a:extLst>
          </p:cNvPr>
          <p:cNvGraphicFramePr>
            <a:graphicFrameLocks noGrp="1"/>
          </p:cNvGraphicFramePr>
          <p:nvPr>
            <p:ph idx="1"/>
            <p:extLst>
              <p:ext uri="{D42A27DB-BD31-4B8C-83A1-F6EECF244321}">
                <p14:modId xmlns:p14="http://schemas.microsoft.com/office/powerpoint/2010/main" val="867808426"/>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333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5F98F-AC82-4FB3-8E9D-1B55C2BF6690}"/>
              </a:ext>
            </a:extLst>
          </p:cNvPr>
          <p:cNvSpPr>
            <a:spLocks noGrp="1"/>
          </p:cNvSpPr>
          <p:nvPr>
            <p:ph type="title"/>
          </p:nvPr>
        </p:nvSpPr>
        <p:spPr/>
        <p:txBody>
          <a:bodyPr/>
          <a:lstStyle/>
          <a:p>
            <a:r>
              <a:rPr lang="en-GB" dirty="0"/>
              <a:t>Game for understanding </a:t>
            </a:r>
          </a:p>
        </p:txBody>
      </p:sp>
      <p:sp>
        <p:nvSpPr>
          <p:cNvPr id="3" name="Content Placeholder 2">
            <a:extLst>
              <a:ext uri="{FF2B5EF4-FFF2-40B4-BE49-F238E27FC236}">
                <a16:creationId xmlns:a16="http://schemas.microsoft.com/office/drawing/2014/main" id="{36168A7A-3D33-456F-B8E4-2B29B84A7D58}"/>
              </a:ext>
            </a:extLst>
          </p:cNvPr>
          <p:cNvSpPr>
            <a:spLocks noGrp="1"/>
          </p:cNvSpPr>
          <p:nvPr>
            <p:ph idx="1"/>
          </p:nvPr>
        </p:nvSpPr>
        <p:spPr>
          <a:xfrm>
            <a:off x="543222" y="1770445"/>
            <a:ext cx="8596668" cy="3880773"/>
          </a:xfrm>
        </p:spPr>
        <p:txBody>
          <a:bodyPr>
            <a:normAutofit/>
          </a:bodyPr>
          <a:lstStyle/>
          <a:p>
            <a:r>
              <a:rPr lang="en-GB" sz="2000" dirty="0"/>
              <a:t>The tutor will have a range of labels with them and call out a product. </a:t>
            </a:r>
          </a:p>
          <a:p>
            <a:endParaRPr lang="en-GB" sz="2000" dirty="0"/>
          </a:p>
          <a:p>
            <a:r>
              <a:rPr lang="en-GB" sz="2000" dirty="0"/>
              <a:t>If participants think it should be categorised as mostly green they continue to run.</a:t>
            </a:r>
          </a:p>
          <a:p>
            <a:r>
              <a:rPr lang="en-GB" sz="2000" dirty="0"/>
              <a:t>Amber, they jog on the spot</a:t>
            </a:r>
          </a:p>
          <a:p>
            <a:r>
              <a:rPr lang="en-GB" sz="2000" dirty="0"/>
              <a:t>Red, they stop immediately. </a:t>
            </a:r>
          </a:p>
          <a:p>
            <a:endParaRPr lang="en-GB" sz="2000" dirty="0"/>
          </a:p>
          <a:p>
            <a:r>
              <a:rPr lang="en-GB" sz="2000" dirty="0"/>
              <a:t>There are variations of things game depending on resources and available space. </a:t>
            </a:r>
          </a:p>
        </p:txBody>
      </p:sp>
    </p:spTree>
    <p:extLst>
      <p:ext uri="{BB962C8B-B14F-4D97-AF65-F5344CB8AC3E}">
        <p14:creationId xmlns:p14="http://schemas.microsoft.com/office/powerpoint/2010/main" val="2403991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D8ACF-E274-4C92-B8DA-85090B8C80B7}"/>
              </a:ext>
            </a:extLst>
          </p:cNvPr>
          <p:cNvSpPr>
            <a:spLocks noGrp="1"/>
          </p:cNvSpPr>
          <p:nvPr>
            <p:ph type="title"/>
          </p:nvPr>
        </p:nvSpPr>
        <p:spPr/>
        <p:txBody>
          <a:bodyPr/>
          <a:lstStyle/>
          <a:p>
            <a:r>
              <a:rPr lang="en-GB" dirty="0"/>
              <a:t>Critical reflection</a:t>
            </a:r>
          </a:p>
        </p:txBody>
      </p:sp>
      <p:sp>
        <p:nvSpPr>
          <p:cNvPr id="3" name="Content Placeholder 2">
            <a:extLst>
              <a:ext uri="{FF2B5EF4-FFF2-40B4-BE49-F238E27FC236}">
                <a16:creationId xmlns:a16="http://schemas.microsoft.com/office/drawing/2014/main" id="{E458570E-0FC4-4512-BDA4-293699FC7074}"/>
              </a:ext>
            </a:extLst>
          </p:cNvPr>
          <p:cNvSpPr>
            <a:spLocks noGrp="1"/>
          </p:cNvSpPr>
          <p:nvPr>
            <p:ph idx="1"/>
          </p:nvPr>
        </p:nvSpPr>
        <p:spPr/>
        <p:txBody>
          <a:bodyPr/>
          <a:lstStyle/>
          <a:p>
            <a:r>
              <a:rPr lang="en-GB" dirty="0"/>
              <a:t>Reflect on all the items you have purchased that week and what colour would typically be associated with them.</a:t>
            </a:r>
          </a:p>
          <a:p>
            <a:endParaRPr lang="en-GB" dirty="0"/>
          </a:p>
          <a:p>
            <a:r>
              <a:rPr lang="en-GB" dirty="0"/>
              <a:t>If the items you most frequently purchase are in red, what could be the consequences of this.</a:t>
            </a:r>
          </a:p>
          <a:p>
            <a:endParaRPr lang="en-GB" dirty="0"/>
          </a:p>
          <a:p>
            <a:r>
              <a:rPr lang="en-GB" dirty="0"/>
              <a:t>Did you think all your choices would be in that category? </a:t>
            </a:r>
          </a:p>
        </p:txBody>
      </p:sp>
    </p:spTree>
    <p:extLst>
      <p:ext uri="{BB962C8B-B14F-4D97-AF65-F5344CB8AC3E}">
        <p14:creationId xmlns:p14="http://schemas.microsoft.com/office/powerpoint/2010/main" val="208011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49562" y="609600"/>
            <a:ext cx="6424440" cy="1320800"/>
          </a:xfrm>
        </p:spPr>
        <p:txBody>
          <a:bodyPr>
            <a:normAutofit/>
          </a:bodyPr>
          <a:lstStyle/>
          <a:p>
            <a:r>
              <a:rPr lang="en-GB" dirty="0"/>
              <a:t>Context and background</a:t>
            </a:r>
          </a:p>
        </p:txBody>
      </p:sp>
      <p:pic>
        <p:nvPicPr>
          <p:cNvPr id="5" name="Picture 4" descr="Cloud text bubble on a white background">
            <a:extLst>
              <a:ext uri="{FF2B5EF4-FFF2-40B4-BE49-F238E27FC236}">
                <a16:creationId xmlns:a16="http://schemas.microsoft.com/office/drawing/2014/main" id="{C56C54A5-1F7C-54D6-F770-DAD9518C158C}"/>
              </a:ext>
            </a:extLst>
          </p:cNvPr>
          <p:cNvPicPr>
            <a:picLocks noChangeAspect="1"/>
          </p:cNvPicPr>
          <p:nvPr/>
        </p:nvPicPr>
        <p:blipFill rotWithShape="1">
          <a:blip r:embed="rId2"/>
          <a:srcRect l="10273" r="63154"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849562" y="2160589"/>
            <a:ext cx="6424440" cy="3880773"/>
          </a:xfrm>
        </p:spPr>
        <p:txBody>
          <a:bodyPr>
            <a:normAutofit/>
          </a:bodyPr>
          <a:lstStyle/>
          <a:p>
            <a:r>
              <a:rPr lang="en-GB" dirty="0"/>
              <a:t>Do you think being able to read labels is important? </a:t>
            </a:r>
          </a:p>
          <a:p>
            <a:r>
              <a:rPr lang="en-GB" dirty="0"/>
              <a:t>Would you look at the labels when buying any products?</a:t>
            </a:r>
          </a:p>
          <a:p>
            <a:r>
              <a:rPr lang="en-GB" dirty="0"/>
              <a:t>If so, do you understand it. If not, why? </a:t>
            </a:r>
          </a:p>
        </p:txBody>
      </p:sp>
    </p:spTree>
    <p:extLst>
      <p:ext uri="{BB962C8B-B14F-4D97-AF65-F5344CB8AC3E}">
        <p14:creationId xmlns:p14="http://schemas.microsoft.com/office/powerpoint/2010/main" val="3709756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54D85-A899-702B-1041-CDF0C75596C4}"/>
              </a:ext>
            </a:extLst>
          </p:cNvPr>
          <p:cNvSpPr>
            <a:spLocks noGrp="1"/>
          </p:cNvSpPr>
          <p:nvPr>
            <p:ph type="title"/>
          </p:nvPr>
        </p:nvSpPr>
        <p:spPr>
          <a:xfrm>
            <a:off x="2849562" y="609600"/>
            <a:ext cx="6424440" cy="1320800"/>
          </a:xfrm>
        </p:spPr>
        <p:txBody>
          <a:bodyPr>
            <a:normAutofit/>
          </a:bodyPr>
          <a:lstStyle/>
          <a:p>
            <a:r>
              <a:rPr lang="en-GB" dirty="0"/>
              <a:t>Why reading labels is important </a:t>
            </a:r>
          </a:p>
        </p:txBody>
      </p:sp>
      <p:pic>
        <p:nvPicPr>
          <p:cNvPr id="5" name="Picture 4" descr="Cooked food with ingredients on a table">
            <a:extLst>
              <a:ext uri="{FF2B5EF4-FFF2-40B4-BE49-F238E27FC236}">
                <a16:creationId xmlns:a16="http://schemas.microsoft.com/office/drawing/2014/main" id="{1181B795-12B4-13A7-F73C-A3B3F5FA9E30}"/>
              </a:ext>
            </a:extLst>
          </p:cNvPr>
          <p:cNvPicPr>
            <a:picLocks noChangeAspect="1"/>
          </p:cNvPicPr>
          <p:nvPr/>
        </p:nvPicPr>
        <p:blipFill rotWithShape="1">
          <a:blip r:embed="rId2"/>
          <a:srcRect l="46149" r="23696" b="1"/>
          <a:stretch/>
        </p:blipFill>
        <p:spPr>
          <a:xfrm>
            <a:off x="20" y="10"/>
            <a:ext cx="2734036" cy="6867719"/>
          </a:xfrm>
          <a:custGeom>
            <a:avLst/>
            <a:gdLst/>
            <a:ahLst/>
            <a:cxnLst/>
            <a:rect l="l" t="t" r="r" b="b"/>
            <a:pathLst>
              <a:path w="2734056" h="6858000">
                <a:moveTo>
                  <a:pt x="0" y="0"/>
                </a:moveTo>
                <a:lnTo>
                  <a:pt x="1674254" y="0"/>
                </a:lnTo>
                <a:lnTo>
                  <a:pt x="2734056" y="6850199"/>
                </a:lnTo>
                <a:lnTo>
                  <a:pt x="2734056" y="6858000"/>
                </a:lnTo>
                <a:lnTo>
                  <a:pt x="461457" y="6858000"/>
                </a:lnTo>
                <a:lnTo>
                  <a:pt x="0" y="4134118"/>
                </a:lnTo>
                <a:close/>
              </a:path>
            </a:pathLst>
          </a:custGeom>
        </p:spPr>
      </p:pic>
      <p:sp>
        <p:nvSpPr>
          <p:cNvPr id="9" name="Isosceles Triangle 8">
            <a:extLst>
              <a:ext uri="{FF2B5EF4-FFF2-40B4-BE49-F238E27FC236}">
                <a16:creationId xmlns:a16="http://schemas.microsoft.com/office/drawing/2014/main" id="{EB6743CF-E74B-4A3C-A785-599069DB89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476655"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F256CF3B-287F-B6BC-60C7-5600537A8AFA}"/>
              </a:ext>
            </a:extLst>
          </p:cNvPr>
          <p:cNvSpPr>
            <a:spLocks noGrp="1"/>
          </p:cNvSpPr>
          <p:nvPr>
            <p:ph idx="1"/>
          </p:nvPr>
        </p:nvSpPr>
        <p:spPr>
          <a:xfrm>
            <a:off x="2849562" y="2160589"/>
            <a:ext cx="6424440" cy="3880773"/>
          </a:xfrm>
        </p:spPr>
        <p:txBody>
          <a:bodyPr vert="horz" lIns="91440" tIns="45720" rIns="91440" bIns="45720" rtlCol="0" anchor="t">
            <a:normAutofit/>
          </a:bodyPr>
          <a:lstStyle/>
          <a:p>
            <a:r>
              <a:rPr lang="en-GB" dirty="0"/>
              <a:t>Helps keep you healthy by making informed decisions </a:t>
            </a:r>
          </a:p>
          <a:p>
            <a:pPr marL="0" indent="0">
              <a:buNone/>
            </a:pPr>
            <a:endParaRPr lang="en-GB" dirty="0"/>
          </a:p>
          <a:p>
            <a:r>
              <a:rPr lang="en-GB" dirty="0"/>
              <a:t>Keeps you safe </a:t>
            </a:r>
          </a:p>
          <a:p>
            <a:pPr marL="0" indent="0">
              <a:buNone/>
            </a:pPr>
            <a:endParaRPr lang="en-GB" dirty="0"/>
          </a:p>
          <a:p>
            <a:r>
              <a:rPr lang="en-GB" dirty="0"/>
              <a:t>Detects ingredients that may cause you harmful reactions</a:t>
            </a:r>
          </a:p>
          <a:p>
            <a:pPr marL="0" indent="0">
              <a:buNone/>
            </a:pPr>
            <a:endParaRPr lang="en-GB" dirty="0"/>
          </a:p>
          <a:p>
            <a:r>
              <a:rPr lang="en-GB" dirty="0"/>
              <a:t>Warns you about the date of consumption</a:t>
            </a:r>
          </a:p>
          <a:p>
            <a:endParaRPr lang="en-GB" dirty="0"/>
          </a:p>
          <a:p>
            <a:r>
              <a:rPr lang="en-GB" dirty="0"/>
              <a:t>Can you think of anymore? </a:t>
            </a:r>
          </a:p>
        </p:txBody>
      </p:sp>
    </p:spTree>
    <p:extLst>
      <p:ext uri="{BB962C8B-B14F-4D97-AF65-F5344CB8AC3E}">
        <p14:creationId xmlns:p14="http://schemas.microsoft.com/office/powerpoint/2010/main" val="2276321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825920-5A9C-CD4F-5B68-3858E8EA5768}"/>
              </a:ext>
            </a:extLst>
          </p:cNvPr>
          <p:cNvSpPr>
            <a:spLocks noGrp="1"/>
          </p:cNvSpPr>
          <p:nvPr>
            <p:ph type="title"/>
          </p:nvPr>
        </p:nvSpPr>
        <p:spPr>
          <a:xfrm>
            <a:off x="652481" y="1382486"/>
            <a:ext cx="3547581" cy="4093028"/>
          </a:xfrm>
        </p:spPr>
        <p:txBody>
          <a:bodyPr anchor="ctr">
            <a:normAutofit/>
          </a:bodyPr>
          <a:lstStyle/>
          <a:p>
            <a:r>
              <a:rPr lang="en-GB" sz="4400"/>
              <a:t>Challenges consumers face </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3CFF4ADF-E700-49B9-B6F1-49204DD8899E}"/>
              </a:ext>
            </a:extLst>
          </p:cNvPr>
          <p:cNvGraphicFramePr>
            <a:graphicFrameLocks noGrp="1"/>
          </p:cNvGraphicFramePr>
          <p:nvPr>
            <p:ph idx="1"/>
            <p:extLst>
              <p:ext uri="{D42A27DB-BD31-4B8C-83A1-F6EECF244321}">
                <p14:modId xmlns:p14="http://schemas.microsoft.com/office/powerpoint/2010/main" val="2227793419"/>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018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41E88-9BDD-3A94-8F6A-D9B904725B95}"/>
              </a:ext>
            </a:extLst>
          </p:cNvPr>
          <p:cNvSpPr>
            <a:spLocks noGrp="1"/>
          </p:cNvSpPr>
          <p:nvPr>
            <p:ph type="title"/>
          </p:nvPr>
        </p:nvSpPr>
        <p:spPr/>
        <p:txBody>
          <a:bodyPr/>
          <a:lstStyle/>
          <a:p>
            <a:r>
              <a:rPr lang="en-GB" dirty="0"/>
              <a:t>Continued… </a:t>
            </a:r>
          </a:p>
        </p:txBody>
      </p:sp>
      <p:sp>
        <p:nvSpPr>
          <p:cNvPr id="3" name="Content Placeholder 2">
            <a:extLst>
              <a:ext uri="{FF2B5EF4-FFF2-40B4-BE49-F238E27FC236}">
                <a16:creationId xmlns:a16="http://schemas.microsoft.com/office/drawing/2014/main" id="{258F0C30-0881-3D3B-E647-8B9E53FA4817}"/>
              </a:ext>
            </a:extLst>
          </p:cNvPr>
          <p:cNvSpPr>
            <a:spLocks noGrp="1"/>
          </p:cNvSpPr>
          <p:nvPr>
            <p:ph idx="1"/>
          </p:nvPr>
        </p:nvSpPr>
        <p:spPr/>
        <p:txBody>
          <a:bodyPr/>
          <a:lstStyle/>
          <a:p>
            <a:pPr marL="0" indent="0">
              <a:buNone/>
            </a:pPr>
            <a:endParaRPr lang="en-GB" dirty="0">
              <a:solidFill>
                <a:srgbClr val="99CA3C"/>
              </a:solidFill>
              <a:hlinkClick r:id="rId2">
                <a:extLst>
                  <a:ext uri="{A12FA001-AC4F-418D-AE19-62706E023703}">
                    <ahyp:hlinkClr xmlns:ahyp="http://schemas.microsoft.com/office/drawing/2018/hyperlinkcolor" val="tx"/>
                  </a:ext>
                </a:extLst>
              </a:hlinkClick>
            </a:endParaRPr>
          </a:p>
          <a:p>
            <a:r>
              <a:rPr lang="en-GB" sz="2000" dirty="0">
                <a:solidFill>
                  <a:schemeClr val="tx1"/>
                </a:solidFill>
                <a:hlinkClick r:id="rId2">
                  <a:extLst>
                    <a:ext uri="{A12FA001-AC4F-418D-AE19-62706E023703}">
                      <ahyp:hlinkClr xmlns:ahyp="http://schemas.microsoft.com/office/drawing/2018/hyperlinkcolor" val="tx"/>
                    </a:ext>
                  </a:extLst>
                </a:hlinkClick>
              </a:rPr>
              <a:t>https://www.youtube.com/watch?v=Orj7p3KQcyQ</a:t>
            </a:r>
            <a:r>
              <a:rPr lang="en-GB" sz="2000" dirty="0">
                <a:solidFill>
                  <a:schemeClr val="tx1"/>
                </a:solidFill>
              </a:rPr>
              <a:t> </a:t>
            </a:r>
          </a:p>
          <a:p>
            <a:endParaRPr lang="en-GB" dirty="0"/>
          </a:p>
          <a:p>
            <a:r>
              <a:rPr lang="en-GB" sz="2000" dirty="0"/>
              <a:t>This video helps explain why nutritional information may be different and what you must look for when looking to understand labels. </a:t>
            </a:r>
          </a:p>
          <a:p>
            <a:endParaRPr lang="en-GB" sz="2000" dirty="0"/>
          </a:p>
          <a:p>
            <a:r>
              <a:rPr lang="en-GB" sz="2000" dirty="0"/>
              <a:t>What is your thoughts on this? </a:t>
            </a:r>
          </a:p>
        </p:txBody>
      </p:sp>
    </p:spTree>
    <p:extLst>
      <p:ext uri="{BB962C8B-B14F-4D97-AF65-F5344CB8AC3E}">
        <p14:creationId xmlns:p14="http://schemas.microsoft.com/office/powerpoint/2010/main" val="3300130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Title 20"/>
          <p:cNvSpPr>
            <a:spLocks noGrp="1" noChangeArrowheads="1"/>
          </p:cNvSpPr>
          <p:nvPr>
            <p:ph type="title"/>
          </p:nvPr>
        </p:nvSpPr>
        <p:spPr>
          <a:xfrm>
            <a:off x="677334" y="609600"/>
            <a:ext cx="8596668" cy="1320800"/>
          </a:xfrm>
        </p:spPr>
        <p:txBody>
          <a:bodyPr anchor="t">
            <a:normAutofit/>
          </a:bodyPr>
          <a:lstStyle/>
          <a:p>
            <a:pPr eaLnBrk="1" hangingPunct="1"/>
            <a:r>
              <a:rPr lang="en-GB" altLang="en-US"/>
              <a:t>What is displayed on labels?  </a:t>
            </a:r>
          </a:p>
        </p:txBody>
      </p:sp>
      <p:pic>
        <p:nvPicPr>
          <p:cNvPr id="11278" name="Picture 2" descr="Table&#10;&#10;Description automatically generated"/>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03583" y="2159331"/>
            <a:ext cx="1743754" cy="365184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4D44A603-8E44-74F6-D890-C160F1E3B511}"/>
              </a:ext>
            </a:extLst>
          </p:cNvPr>
          <p:cNvSpPr>
            <a:spLocks noGrp="1"/>
          </p:cNvSpPr>
          <p:nvPr>
            <p:ph idx="1"/>
          </p:nvPr>
        </p:nvSpPr>
        <p:spPr>
          <a:xfrm>
            <a:off x="4063160" y="2160589"/>
            <a:ext cx="5207839" cy="3880773"/>
          </a:xfrm>
        </p:spPr>
        <p:txBody>
          <a:bodyPr>
            <a:normAutofit/>
          </a:bodyPr>
          <a:lstStyle/>
          <a:p>
            <a:pPr>
              <a:lnSpc>
                <a:spcPct val="90000"/>
              </a:lnSpc>
            </a:pPr>
            <a:r>
              <a:rPr lang="en-GB" sz="1500"/>
              <a:t>In the UK, companies must legally display the following information. </a:t>
            </a:r>
          </a:p>
          <a:p>
            <a:pPr>
              <a:lnSpc>
                <a:spcPct val="90000"/>
              </a:lnSpc>
            </a:pPr>
            <a:r>
              <a:rPr lang="en-GB" sz="1500"/>
              <a:t>Name of food</a:t>
            </a:r>
          </a:p>
          <a:p>
            <a:pPr>
              <a:lnSpc>
                <a:spcPct val="90000"/>
              </a:lnSpc>
            </a:pPr>
            <a:r>
              <a:rPr lang="en-GB" sz="1500"/>
              <a:t>Mass (weight or volume)</a:t>
            </a:r>
          </a:p>
          <a:p>
            <a:pPr>
              <a:lnSpc>
                <a:spcPct val="90000"/>
              </a:lnSpc>
            </a:pPr>
            <a:r>
              <a:rPr lang="en-GB" sz="1500"/>
              <a:t>“Use by” and “Best Before” dates.</a:t>
            </a:r>
          </a:p>
          <a:p>
            <a:pPr>
              <a:lnSpc>
                <a:spcPct val="90000"/>
              </a:lnSpc>
            </a:pPr>
            <a:r>
              <a:rPr lang="en-GB" sz="1500"/>
              <a:t>How to store the food</a:t>
            </a:r>
          </a:p>
          <a:p>
            <a:pPr>
              <a:lnSpc>
                <a:spcPct val="90000"/>
              </a:lnSpc>
            </a:pPr>
            <a:r>
              <a:rPr lang="en-GB" sz="1500"/>
              <a:t>How to prepare the food</a:t>
            </a:r>
          </a:p>
          <a:p>
            <a:pPr>
              <a:lnSpc>
                <a:spcPct val="90000"/>
              </a:lnSpc>
            </a:pPr>
            <a:r>
              <a:rPr lang="en-GB" sz="1500"/>
              <a:t>Details of the company making or selling the product</a:t>
            </a:r>
          </a:p>
          <a:p>
            <a:pPr>
              <a:lnSpc>
                <a:spcPct val="90000"/>
              </a:lnSpc>
            </a:pPr>
            <a:r>
              <a:rPr lang="en-GB" sz="1500"/>
              <a:t>The country of production</a:t>
            </a:r>
          </a:p>
          <a:p>
            <a:pPr>
              <a:lnSpc>
                <a:spcPct val="90000"/>
              </a:lnSpc>
            </a:pPr>
            <a:r>
              <a:rPr lang="en-GB" sz="1500"/>
              <a:t>Ingredients</a:t>
            </a:r>
          </a:p>
          <a:p>
            <a:pPr>
              <a:lnSpc>
                <a:spcPct val="90000"/>
              </a:lnSpc>
            </a:pPr>
            <a:r>
              <a:rPr lang="en-GB" sz="1500"/>
              <a:t>The 14 most common allergies</a:t>
            </a:r>
          </a:p>
          <a:p>
            <a:pPr>
              <a:lnSpc>
                <a:spcPct val="90000"/>
              </a:lnSpc>
            </a:pPr>
            <a:r>
              <a:rPr lang="en-GB" sz="1500"/>
              <a:t>Nutritional information </a:t>
            </a:r>
          </a:p>
        </p:txBody>
      </p:sp>
    </p:spTree>
    <p:extLst>
      <p:ext uri="{BB962C8B-B14F-4D97-AF65-F5344CB8AC3E}">
        <p14:creationId xmlns:p14="http://schemas.microsoft.com/office/powerpoint/2010/main" val="752710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0"/>
          <p:cNvSpPr>
            <a:spLocks noGrp="1" noChangeArrowheads="1"/>
          </p:cNvSpPr>
          <p:nvPr>
            <p:ph type="title"/>
          </p:nvPr>
        </p:nvSpPr>
        <p:spPr>
          <a:xfrm>
            <a:off x="1981201" y="765175"/>
            <a:ext cx="8220075" cy="623888"/>
          </a:xfrm>
        </p:spPr>
        <p:txBody>
          <a:bodyPr/>
          <a:lstStyle/>
          <a:p>
            <a:pPr eaLnBrk="1" hangingPunct="1"/>
            <a:r>
              <a:rPr lang="en-GB" altLang="en-US" sz="3600"/>
              <a:t>Traffic Light System</a:t>
            </a:r>
          </a:p>
        </p:txBody>
      </p:sp>
      <p:sp>
        <p:nvSpPr>
          <p:cNvPr id="15363" name="Rectangle 1"/>
          <p:cNvSpPr>
            <a:spLocks noChangeArrowheads="1"/>
          </p:cNvSpPr>
          <p:nvPr/>
        </p:nvSpPr>
        <p:spPr bwMode="auto">
          <a:xfrm>
            <a:off x="1331843" y="1677989"/>
            <a:ext cx="858050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dirty="0">
                <a:solidFill>
                  <a:schemeClr val="tx1"/>
                </a:solidFill>
              </a:rPr>
              <a:t>To make labels easy to understand, a new traffic light system for food labels has been recommended by the Food Information Regulation to help people make healthy choices.</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A way to make heathier choices through label reading is by ensuring that each product consumed is either green or amber. </a:t>
            </a:r>
          </a:p>
        </p:txBody>
      </p:sp>
      <p:sp>
        <p:nvSpPr>
          <p:cNvPr id="7" name="Rectangle 6">
            <a:extLst>
              <a:ext uri="{FF2B5EF4-FFF2-40B4-BE49-F238E27FC236}">
                <a16:creationId xmlns:a16="http://schemas.microsoft.com/office/drawing/2014/main" id="{1E03B090-2F3F-46D8-8C8C-1254082191FC}"/>
              </a:ext>
            </a:extLst>
          </p:cNvPr>
          <p:cNvSpPr/>
          <p:nvPr/>
        </p:nvSpPr>
        <p:spPr>
          <a:xfrm>
            <a:off x="1499636" y="2897187"/>
            <a:ext cx="7632700" cy="1063625"/>
          </a:xfrm>
          <a:prstGeom prst="rect">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GB" sz="1600" dirty="0">
                <a:solidFill>
                  <a:srgbClr val="92D050"/>
                </a:solidFill>
              </a:rPr>
              <a:t>Green</a:t>
            </a:r>
            <a:r>
              <a:rPr lang="en-GB" sz="1600" dirty="0">
                <a:solidFill>
                  <a:schemeClr val="tx1"/>
                </a:solidFill>
              </a:rPr>
              <a:t> – healthy choice, can be eaten all the time.</a:t>
            </a:r>
          </a:p>
          <a:p>
            <a:pPr>
              <a:defRPr/>
            </a:pPr>
            <a:r>
              <a:rPr lang="en-GB" sz="1600" dirty="0">
                <a:solidFill>
                  <a:schemeClr val="accent3"/>
                </a:solidFill>
              </a:rPr>
              <a:t>Amber </a:t>
            </a:r>
            <a:r>
              <a:rPr lang="en-GB" sz="1600" dirty="0">
                <a:solidFill>
                  <a:schemeClr val="tx1"/>
                </a:solidFill>
              </a:rPr>
              <a:t>– medium, can be eaten most of the time.</a:t>
            </a:r>
          </a:p>
          <a:p>
            <a:pPr>
              <a:defRPr/>
            </a:pPr>
            <a:r>
              <a:rPr lang="en-GB" sz="1600" dirty="0">
                <a:solidFill>
                  <a:srgbClr val="FF0000"/>
                </a:solidFill>
              </a:rPr>
              <a:t>Red</a:t>
            </a:r>
            <a:r>
              <a:rPr lang="en-GB" sz="1600" dirty="0">
                <a:solidFill>
                  <a:schemeClr val="tx1"/>
                </a:solidFill>
              </a:rPr>
              <a:t> – high, should only be eaten sometimes. </a:t>
            </a:r>
          </a:p>
        </p:txBody>
      </p:sp>
      <p:pic>
        <p:nvPicPr>
          <p:cNvPr id="5" name="Picture 4">
            <a:extLst>
              <a:ext uri="{FF2B5EF4-FFF2-40B4-BE49-F238E27FC236}">
                <a16:creationId xmlns:a16="http://schemas.microsoft.com/office/drawing/2014/main" id="{98D252EB-6E8A-4183-BA53-05D26DA9C1E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2818" y="2724161"/>
            <a:ext cx="2549525" cy="1323975"/>
          </a:xfrm>
          <a:prstGeom prst="rect">
            <a:avLst/>
          </a:prstGeom>
          <a:ln w="19050">
            <a:solidFill>
              <a:schemeClr val="accent2">
                <a:lumMod val="60000"/>
                <a:lumOff val="40000"/>
              </a:schemeClr>
            </a:solidFill>
          </a:ln>
        </p:spPr>
      </p:pic>
    </p:spTree>
    <p:extLst>
      <p:ext uri="{BB962C8B-B14F-4D97-AF65-F5344CB8AC3E}">
        <p14:creationId xmlns:p14="http://schemas.microsoft.com/office/powerpoint/2010/main" val="2707968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393" name="Group 16392">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6394" name="Straight Connector 16393">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395" name="Straight Connector 16394">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6396"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7"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8" name="Isosceles Triangle 16397">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399"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0"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1"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2" name="Isosceles Triangle 16401">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403" name="Isosceles Triangle 16402">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6386" name="Title 20"/>
          <p:cNvSpPr>
            <a:spLocks noGrp="1" noChangeArrowheads="1"/>
          </p:cNvSpPr>
          <p:nvPr>
            <p:ph type="title"/>
          </p:nvPr>
        </p:nvSpPr>
        <p:spPr>
          <a:xfrm>
            <a:off x="5536734" y="609600"/>
            <a:ext cx="3737268" cy="1320800"/>
          </a:xfrm>
        </p:spPr>
        <p:txBody>
          <a:bodyPr vert="horz" lIns="91440" tIns="45720" rIns="91440" bIns="45720" rtlCol="0" anchor="t">
            <a:normAutofit/>
          </a:bodyPr>
          <a:lstStyle/>
          <a:p>
            <a:r>
              <a:rPr lang="en-US" altLang="en-US">
                <a:latin typeface="+mj-lt"/>
              </a:rPr>
              <a:t>Traffic Light System</a:t>
            </a:r>
          </a:p>
        </p:txBody>
      </p:sp>
      <p:sp>
        <p:nvSpPr>
          <p:cNvPr id="16387" name="Rectangle 1"/>
          <p:cNvSpPr>
            <a:spLocks noChangeArrowheads="1"/>
          </p:cNvSpPr>
          <p:nvPr/>
        </p:nvSpPr>
        <p:spPr bwMode="auto">
          <a:xfrm>
            <a:off x="5209563" y="2160589"/>
            <a:ext cx="4064439" cy="388077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fontScale="62500" lnSpcReduction="20000"/>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buClr>
                <a:schemeClr val="accent1"/>
              </a:buClr>
              <a:buSzPct val="80000"/>
              <a:buFont typeface="Wingdings 3" charset="2"/>
              <a:buChar char=""/>
            </a:pPr>
            <a:r>
              <a:rPr lang="en-US" altLang="en-US" sz="2000" dirty="0">
                <a:solidFill>
                  <a:schemeClr val="tx1">
                    <a:lumMod val="75000"/>
                    <a:lumOff val="25000"/>
                  </a:schemeClr>
                </a:solidFill>
                <a:latin typeface="+mn-lt"/>
                <a:ea typeface="+mn-ea"/>
                <a:cs typeface="+mn-cs"/>
              </a:rPr>
              <a:t>The traffic light system shows whether the food product is high or low in:</a:t>
            </a:r>
          </a:p>
          <a:p>
            <a:pPr>
              <a:buClr>
                <a:schemeClr val="accent1"/>
              </a:buClr>
              <a:buSzPct val="80000"/>
              <a:buFont typeface="Wingdings 3" charset="2"/>
              <a:buChar char=""/>
            </a:pPr>
            <a:endParaRPr lang="en-US" altLang="en-US" sz="2000" dirty="0">
              <a:solidFill>
                <a:schemeClr val="tx1">
                  <a:lumMod val="75000"/>
                  <a:lumOff val="25000"/>
                </a:schemeClr>
              </a:solidFill>
              <a:latin typeface="+mn-lt"/>
              <a:ea typeface="+mn-ea"/>
              <a:cs typeface="+mn-cs"/>
            </a:endParaRPr>
          </a:p>
          <a:p>
            <a:pPr>
              <a:buClr>
                <a:schemeClr val="accent1"/>
              </a:buClr>
              <a:buSzPct val="80000"/>
              <a:buFont typeface="Wingdings 3" charset="2"/>
              <a:buChar char=""/>
            </a:pPr>
            <a:r>
              <a:rPr lang="en-US" altLang="en-US" sz="2000" dirty="0">
                <a:solidFill>
                  <a:schemeClr val="tx1">
                    <a:lumMod val="75000"/>
                    <a:lumOff val="25000"/>
                  </a:schemeClr>
                </a:solidFill>
                <a:latin typeface="+mn-lt"/>
                <a:ea typeface="+mn-ea"/>
                <a:cs typeface="+mn-cs"/>
              </a:rPr>
              <a:t>Fat</a:t>
            </a:r>
          </a:p>
          <a:p>
            <a:pPr>
              <a:buClr>
                <a:schemeClr val="accent1"/>
              </a:buClr>
              <a:buSzPct val="80000"/>
              <a:buFont typeface="Wingdings 3" charset="2"/>
              <a:buChar char=""/>
            </a:pPr>
            <a:r>
              <a:rPr lang="en-US" altLang="en-US" sz="2000" dirty="0">
                <a:solidFill>
                  <a:schemeClr val="tx1">
                    <a:lumMod val="75000"/>
                    <a:lumOff val="25000"/>
                  </a:schemeClr>
                </a:solidFill>
                <a:latin typeface="+mn-lt"/>
                <a:ea typeface="+mn-ea"/>
                <a:cs typeface="+mn-cs"/>
              </a:rPr>
              <a:t>Saturated fat</a:t>
            </a:r>
          </a:p>
          <a:p>
            <a:pPr>
              <a:buClr>
                <a:schemeClr val="accent1"/>
              </a:buClr>
              <a:buSzPct val="80000"/>
              <a:buFont typeface="Wingdings 3" charset="2"/>
              <a:buChar char=""/>
            </a:pPr>
            <a:r>
              <a:rPr lang="en-US" altLang="en-US" sz="2000" dirty="0">
                <a:solidFill>
                  <a:schemeClr val="tx1">
                    <a:lumMod val="75000"/>
                    <a:lumOff val="25000"/>
                  </a:schemeClr>
                </a:solidFill>
                <a:latin typeface="+mn-lt"/>
                <a:ea typeface="+mn-ea"/>
                <a:cs typeface="+mn-cs"/>
              </a:rPr>
              <a:t>Sugars</a:t>
            </a:r>
          </a:p>
          <a:p>
            <a:pPr>
              <a:buClr>
                <a:schemeClr val="accent1"/>
              </a:buClr>
              <a:buSzPct val="80000"/>
              <a:buFont typeface="Wingdings 3" charset="2"/>
              <a:buChar char=""/>
            </a:pPr>
            <a:r>
              <a:rPr lang="en-US" altLang="en-US" sz="2000" dirty="0">
                <a:solidFill>
                  <a:schemeClr val="tx1">
                    <a:lumMod val="75000"/>
                    <a:lumOff val="25000"/>
                  </a:schemeClr>
                </a:solidFill>
                <a:latin typeface="+mn-lt"/>
                <a:ea typeface="+mn-ea"/>
                <a:cs typeface="+mn-cs"/>
              </a:rPr>
              <a:t>Salt</a:t>
            </a:r>
          </a:p>
          <a:p>
            <a:pPr>
              <a:buClr>
                <a:schemeClr val="accent1"/>
              </a:buClr>
              <a:buSzPct val="80000"/>
              <a:buFont typeface="Wingdings 3" charset="2"/>
              <a:buChar char=""/>
            </a:pPr>
            <a:endParaRPr lang="en-US" altLang="en-US" sz="2000" dirty="0">
              <a:solidFill>
                <a:schemeClr val="tx1">
                  <a:lumMod val="75000"/>
                  <a:lumOff val="25000"/>
                </a:schemeClr>
              </a:solidFill>
              <a:latin typeface="+mn-lt"/>
              <a:ea typeface="+mn-ea"/>
              <a:cs typeface="+mn-cs"/>
            </a:endParaRPr>
          </a:p>
          <a:p>
            <a:pPr>
              <a:buClr>
                <a:schemeClr val="accent1"/>
              </a:buClr>
              <a:buSzPct val="80000"/>
              <a:buFont typeface="Wingdings 3" charset="2"/>
              <a:buChar char=""/>
            </a:pPr>
            <a:r>
              <a:rPr lang="en-US" altLang="en-US" sz="2000" dirty="0">
                <a:solidFill>
                  <a:schemeClr val="tx1">
                    <a:lumMod val="75000"/>
                    <a:lumOff val="25000"/>
                  </a:schemeClr>
                </a:solidFill>
                <a:latin typeface="+mn-lt"/>
                <a:ea typeface="+mn-ea"/>
                <a:cs typeface="+mn-cs"/>
              </a:rPr>
              <a:t>For example, sugars will be shown as red (high) </a:t>
            </a:r>
            <a:br>
              <a:rPr lang="en-US" altLang="en-US" sz="2000" dirty="0">
                <a:solidFill>
                  <a:schemeClr val="tx1">
                    <a:lumMod val="75000"/>
                    <a:lumOff val="25000"/>
                  </a:schemeClr>
                </a:solidFill>
                <a:latin typeface="+mn-lt"/>
                <a:ea typeface="+mn-ea"/>
                <a:cs typeface="+mn-cs"/>
              </a:rPr>
            </a:br>
            <a:r>
              <a:rPr lang="en-US" altLang="en-US" sz="2000" dirty="0">
                <a:solidFill>
                  <a:schemeClr val="tx1">
                    <a:lumMod val="75000"/>
                    <a:lumOff val="25000"/>
                  </a:schemeClr>
                </a:solidFill>
                <a:latin typeface="+mn-lt"/>
                <a:ea typeface="+mn-ea"/>
                <a:cs typeface="+mn-cs"/>
              </a:rPr>
              <a:t>if the product contains more than 22.5g of sugar </a:t>
            </a:r>
            <a:br>
              <a:rPr lang="en-US" altLang="en-US" sz="2000" dirty="0">
                <a:solidFill>
                  <a:schemeClr val="tx1">
                    <a:lumMod val="75000"/>
                    <a:lumOff val="25000"/>
                  </a:schemeClr>
                </a:solidFill>
                <a:latin typeface="+mn-lt"/>
                <a:ea typeface="+mn-ea"/>
                <a:cs typeface="+mn-cs"/>
              </a:rPr>
            </a:br>
            <a:r>
              <a:rPr lang="en-US" altLang="en-US" sz="2000" dirty="0">
                <a:solidFill>
                  <a:schemeClr val="tx1">
                    <a:lumMod val="75000"/>
                    <a:lumOff val="25000"/>
                  </a:schemeClr>
                </a:solidFill>
                <a:latin typeface="+mn-lt"/>
                <a:ea typeface="+mn-ea"/>
                <a:cs typeface="+mn-cs"/>
              </a:rPr>
              <a:t>per 100g. It will be green (low) if there is less than </a:t>
            </a:r>
            <a:br>
              <a:rPr lang="en-US" altLang="en-US" sz="2000" dirty="0">
                <a:solidFill>
                  <a:schemeClr val="tx1">
                    <a:lumMod val="75000"/>
                    <a:lumOff val="25000"/>
                  </a:schemeClr>
                </a:solidFill>
                <a:latin typeface="+mn-lt"/>
                <a:ea typeface="+mn-ea"/>
                <a:cs typeface="+mn-cs"/>
              </a:rPr>
            </a:br>
            <a:r>
              <a:rPr lang="en-US" altLang="en-US" sz="2000" dirty="0">
                <a:solidFill>
                  <a:schemeClr val="tx1">
                    <a:lumMod val="75000"/>
                    <a:lumOff val="25000"/>
                  </a:schemeClr>
                </a:solidFill>
                <a:latin typeface="+mn-lt"/>
                <a:ea typeface="+mn-ea"/>
                <a:cs typeface="+mn-cs"/>
              </a:rPr>
              <a:t>5g of sugar per 100g. </a:t>
            </a:r>
          </a:p>
          <a:p>
            <a:pPr>
              <a:buClr>
                <a:schemeClr val="accent1"/>
              </a:buClr>
              <a:buSzPct val="80000"/>
              <a:buFont typeface="Wingdings 3" charset="2"/>
              <a:buChar char=""/>
            </a:pPr>
            <a:endParaRPr lang="en-US" altLang="en-US" sz="2000" dirty="0">
              <a:solidFill>
                <a:schemeClr val="tx1">
                  <a:lumMod val="75000"/>
                  <a:lumOff val="25000"/>
                </a:schemeClr>
              </a:solidFill>
              <a:latin typeface="+mn-lt"/>
              <a:ea typeface="+mn-ea"/>
              <a:cs typeface="+mn-cs"/>
            </a:endParaRPr>
          </a:p>
          <a:p>
            <a:pPr>
              <a:buClr>
                <a:schemeClr val="accent1"/>
              </a:buClr>
              <a:buSzPct val="80000"/>
              <a:buFont typeface="Wingdings 3" charset="2"/>
              <a:buChar char=""/>
            </a:pPr>
            <a:r>
              <a:rPr lang="en-US" altLang="en-US" sz="2000" dirty="0">
                <a:solidFill>
                  <a:schemeClr val="tx1">
                    <a:lumMod val="75000"/>
                    <a:lumOff val="25000"/>
                  </a:schemeClr>
                </a:solidFill>
                <a:latin typeface="+mn-lt"/>
                <a:ea typeface="+mn-ea"/>
                <a:cs typeface="+mn-cs"/>
              </a:rPr>
              <a:t>The consensus is that you try to consume products that are green or amber to make healthier decisions. </a:t>
            </a:r>
          </a:p>
          <a:p>
            <a:pPr>
              <a:buClr>
                <a:schemeClr val="accent1"/>
              </a:buClr>
              <a:buSzPct val="80000"/>
              <a:buFont typeface="Wingdings 3" charset="2"/>
              <a:buChar char=""/>
            </a:pPr>
            <a:endParaRPr lang="en-US" altLang="en-US" sz="1100" dirty="0">
              <a:solidFill>
                <a:schemeClr val="tx1">
                  <a:lumMod val="75000"/>
                  <a:lumOff val="25000"/>
                </a:schemeClr>
              </a:solidFill>
              <a:latin typeface="+mn-lt"/>
              <a:ea typeface="+mn-ea"/>
              <a:cs typeface="+mn-cs"/>
            </a:endParaRPr>
          </a:p>
        </p:txBody>
      </p:sp>
      <p:pic>
        <p:nvPicPr>
          <p:cNvPr id="1638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1511" r="2" b="1732"/>
          <a:stretch/>
        </p:blipFill>
        <p:spPr bwMode="auto">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5" name="Isosceles Triangle 1640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40766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Green</a:t>
            </a:r>
          </a:p>
        </p:txBody>
      </p:sp>
      <p:sp>
        <p:nvSpPr>
          <p:cNvPr id="3" name="TextBox 2"/>
          <p:cNvSpPr txBox="1"/>
          <p:nvPr/>
        </p:nvSpPr>
        <p:spPr>
          <a:xfrm>
            <a:off x="947962" y="2031999"/>
            <a:ext cx="10283372" cy="369332"/>
          </a:xfrm>
          <a:prstGeom prst="rect">
            <a:avLst/>
          </a:prstGeom>
          <a:noFill/>
        </p:spPr>
        <p:txBody>
          <a:bodyPr wrap="square" rtlCol="0">
            <a:spAutoFit/>
          </a:bodyPr>
          <a:lstStyle/>
          <a:p>
            <a:r>
              <a:rPr lang="en-GB" dirty="0"/>
              <a:t>A</a:t>
            </a:r>
          </a:p>
        </p:txBody>
      </p:sp>
      <p:pic>
        <p:nvPicPr>
          <p:cNvPr id="4" name="Picture 3"/>
          <p:cNvPicPr>
            <a:picLocks noChangeAspect="1"/>
          </p:cNvPicPr>
          <p:nvPr/>
        </p:nvPicPr>
        <p:blipFill>
          <a:blip r:embed="rId3"/>
          <a:stretch>
            <a:fillRect/>
          </a:stretch>
        </p:blipFill>
        <p:spPr>
          <a:xfrm>
            <a:off x="609598" y="478895"/>
            <a:ext cx="11025958" cy="5879723"/>
          </a:xfrm>
          <a:prstGeom prst="rect">
            <a:avLst/>
          </a:prstGeom>
        </p:spPr>
      </p:pic>
    </p:spTree>
    <p:extLst>
      <p:ext uri="{BB962C8B-B14F-4D97-AF65-F5344CB8AC3E}">
        <p14:creationId xmlns:p14="http://schemas.microsoft.com/office/powerpoint/2010/main" val="211265954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3352633357DB4A9CDED4894FB09656" ma:contentTypeVersion="16" ma:contentTypeDescription="Create a new document." ma:contentTypeScope="" ma:versionID="5dd9311cc6bdf7d30fb26a1cc3525edb">
  <xsd:schema xmlns:xsd="http://www.w3.org/2001/XMLSchema" xmlns:xs="http://www.w3.org/2001/XMLSchema" xmlns:p="http://schemas.microsoft.com/office/2006/metadata/properties" xmlns:ns2="230bd275-c2df-4447-ba48-a2e1c88e0f34" xmlns:ns3="9130cc07-5ab4-4370-b41a-4bc008a89c08" targetNamespace="http://schemas.microsoft.com/office/2006/metadata/properties" ma:root="true" ma:fieldsID="f359daa30cbc4ad048abcdf32148003f" ns2:_="" ns3:_="">
    <xsd:import namespace="230bd275-c2df-4447-ba48-a2e1c88e0f34"/>
    <xsd:import namespace="9130cc07-5ab4-4370-b41a-4bc008a89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bd275-c2df-4447-ba48-a2e1c88e0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771dba-0eef-4bb6-b6bb-0dda009492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30cc07-5ab4-4370-b41a-4bc008a89c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c1718-1e3f-4848-8084-d7e87a3a6d4d}" ma:internalName="TaxCatchAll" ma:showField="CatchAllData" ma:web="9130cc07-5ab4-4370-b41a-4bc008a89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30bd275-c2df-4447-ba48-a2e1c88e0f34">
      <Terms xmlns="http://schemas.microsoft.com/office/infopath/2007/PartnerControls"/>
    </lcf76f155ced4ddcb4097134ff3c332f>
    <TaxCatchAll xmlns="9130cc07-5ab4-4370-b41a-4bc008a89c08" xsi:nil="true"/>
  </documentManagement>
</p:properties>
</file>

<file path=customXml/itemProps1.xml><?xml version="1.0" encoding="utf-8"?>
<ds:datastoreItem xmlns:ds="http://schemas.openxmlformats.org/officeDocument/2006/customXml" ds:itemID="{2770A921-84B9-42E5-B579-62A89C47B934}">
  <ds:schemaRefs>
    <ds:schemaRef ds:uri="http://schemas.microsoft.com/sharepoint/v3/contenttype/forms"/>
  </ds:schemaRefs>
</ds:datastoreItem>
</file>

<file path=customXml/itemProps2.xml><?xml version="1.0" encoding="utf-8"?>
<ds:datastoreItem xmlns:ds="http://schemas.openxmlformats.org/officeDocument/2006/customXml" ds:itemID="{6E7B36A5-DF07-4E42-9773-939F3CE0E5CF}"/>
</file>

<file path=customXml/itemProps3.xml><?xml version="1.0" encoding="utf-8"?>
<ds:datastoreItem xmlns:ds="http://schemas.openxmlformats.org/officeDocument/2006/customXml" ds:itemID="{1404900E-6BD1-4DFB-9D3B-6F116346413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Facet</Template>
  <TotalTime>810</TotalTime>
  <Words>685</Words>
  <Application>Microsoft Office PowerPoint</Application>
  <PresentationFormat>Widescreen</PresentationFormat>
  <Paragraphs>90</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Facet</vt:lpstr>
      <vt:lpstr>Understanding labels </vt:lpstr>
      <vt:lpstr>Context and background</vt:lpstr>
      <vt:lpstr>Why reading labels is important </vt:lpstr>
      <vt:lpstr>Challenges consumers face </vt:lpstr>
      <vt:lpstr>Continued… </vt:lpstr>
      <vt:lpstr>What is displayed on labels?  </vt:lpstr>
      <vt:lpstr>Traffic Light System</vt:lpstr>
      <vt:lpstr>Traffic Light System</vt:lpstr>
      <vt:lpstr>Green</vt:lpstr>
      <vt:lpstr>Can the traffic light system can be wrong?</vt:lpstr>
      <vt:lpstr>Game for understanding </vt:lpstr>
      <vt:lpstr>Critical reflection</vt:lpstr>
    </vt:vector>
  </TitlesOfParts>
  <Company>N.I.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manningt</dc:creator>
  <cp:lastModifiedBy>Michial</cp:lastModifiedBy>
  <cp:revision>23</cp:revision>
  <dcterms:created xsi:type="dcterms:W3CDTF">2021-08-09T12:00:18Z</dcterms:created>
  <dcterms:modified xsi:type="dcterms:W3CDTF">2022-10-06T13:53:16Z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0x010100243352633357DB4A9CDED4894FB09656</vt:lpwstr>
  </property>
</Properties>
</file>