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3F71F-2E84-4759-9058-2C4C659967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718375D-8B37-41F2-B141-23B2E83975D3}">
      <dgm:prSet/>
      <dgm:spPr/>
      <dgm:t>
        <a:bodyPr/>
        <a:lstStyle/>
        <a:p>
          <a:r>
            <a:rPr lang="en-US" b="1" u="sng"/>
            <a:t>Better Performance </a:t>
          </a:r>
          <a:r>
            <a:rPr lang="en-US"/>
            <a:t>– if you are confident and believe in your abilities, be it in public speaking, playing sport or performing a play, greater self-confidence will increase your performance.</a:t>
          </a:r>
        </a:p>
      </dgm:t>
    </dgm:pt>
    <dgm:pt modelId="{F00DB5AA-A812-4F40-B39E-1DCDCFD3261C}" type="parTrans" cxnId="{D5557173-3BF6-411B-82DC-FF28448858D3}">
      <dgm:prSet/>
      <dgm:spPr/>
      <dgm:t>
        <a:bodyPr/>
        <a:lstStyle/>
        <a:p>
          <a:endParaRPr lang="en-US"/>
        </a:p>
      </dgm:t>
    </dgm:pt>
    <dgm:pt modelId="{DCDA8AB2-2D7B-41F8-BDB4-61D52ADA89C1}" type="sibTrans" cxnId="{D5557173-3BF6-411B-82DC-FF28448858D3}">
      <dgm:prSet/>
      <dgm:spPr/>
      <dgm:t>
        <a:bodyPr/>
        <a:lstStyle/>
        <a:p>
          <a:endParaRPr lang="en-US"/>
        </a:p>
      </dgm:t>
    </dgm:pt>
    <dgm:pt modelId="{4240DFAE-FB23-4A99-BA14-0586C18DED3F}">
      <dgm:prSet/>
      <dgm:spPr/>
      <dgm:t>
        <a:bodyPr/>
        <a:lstStyle/>
        <a:p>
          <a:r>
            <a:rPr lang="en-US" b="1" u="sng"/>
            <a:t>Better Social Skills </a:t>
          </a:r>
          <a:r>
            <a:rPr lang="en-US"/>
            <a:t>- Self-confidence will help you interact with other people and develop healthy, meaningful relationships.</a:t>
          </a:r>
        </a:p>
      </dgm:t>
    </dgm:pt>
    <dgm:pt modelId="{71D27C68-9F94-4E31-AA3B-141AFC709206}" type="parTrans" cxnId="{86541B0E-6825-48BC-A10E-B16358C54656}">
      <dgm:prSet/>
      <dgm:spPr/>
      <dgm:t>
        <a:bodyPr/>
        <a:lstStyle/>
        <a:p>
          <a:endParaRPr lang="en-US"/>
        </a:p>
      </dgm:t>
    </dgm:pt>
    <dgm:pt modelId="{075FF4FC-D971-457A-A045-66595A2FF062}" type="sibTrans" cxnId="{86541B0E-6825-48BC-A10E-B16358C54656}">
      <dgm:prSet/>
      <dgm:spPr/>
      <dgm:t>
        <a:bodyPr/>
        <a:lstStyle/>
        <a:p>
          <a:endParaRPr lang="en-US"/>
        </a:p>
      </dgm:t>
    </dgm:pt>
    <dgm:pt modelId="{F5A981CA-C508-41DE-9D05-D482C59AEFE9}">
      <dgm:prSet/>
      <dgm:spPr/>
      <dgm:t>
        <a:bodyPr/>
        <a:lstStyle/>
        <a:p>
          <a:r>
            <a:rPr lang="en-US" b="1" u="sng"/>
            <a:t>Health</a:t>
          </a:r>
          <a:r>
            <a:rPr lang="en-US"/>
            <a:t> - Self-confidence contributes to psychological wellbeing and has health benefits such as reduced stress.</a:t>
          </a:r>
        </a:p>
      </dgm:t>
    </dgm:pt>
    <dgm:pt modelId="{5E35C47D-7FA5-44F3-84D6-F812D5F849CF}" type="parTrans" cxnId="{F725AA63-64D0-456F-A354-8E5759AC026E}">
      <dgm:prSet/>
      <dgm:spPr/>
      <dgm:t>
        <a:bodyPr/>
        <a:lstStyle/>
        <a:p>
          <a:endParaRPr lang="en-US"/>
        </a:p>
      </dgm:t>
    </dgm:pt>
    <dgm:pt modelId="{E7E7CFD6-9158-4DE7-94CC-53D1E20996C7}" type="sibTrans" cxnId="{F725AA63-64D0-456F-A354-8E5759AC026E}">
      <dgm:prSet/>
      <dgm:spPr/>
      <dgm:t>
        <a:bodyPr/>
        <a:lstStyle/>
        <a:p>
          <a:endParaRPr lang="en-US"/>
        </a:p>
      </dgm:t>
    </dgm:pt>
    <dgm:pt modelId="{73FB8631-D926-48E4-8804-4C190AF4D732}" type="pres">
      <dgm:prSet presAssocID="{D763F71F-2E84-4759-9058-2C4C65996767}" presName="root" presStyleCnt="0">
        <dgm:presLayoutVars>
          <dgm:dir/>
          <dgm:resizeHandles val="exact"/>
        </dgm:presLayoutVars>
      </dgm:prSet>
      <dgm:spPr/>
    </dgm:pt>
    <dgm:pt modelId="{946D0CF4-1FE1-4FD0-A5BC-A3A2ADE0C64F}" type="pres">
      <dgm:prSet presAssocID="{D718375D-8B37-41F2-B141-23B2E83975D3}" presName="compNode" presStyleCnt="0"/>
      <dgm:spPr/>
    </dgm:pt>
    <dgm:pt modelId="{E2DE406C-156C-4EE8-8261-FBB274F31489}" type="pres">
      <dgm:prSet presAssocID="{D718375D-8B37-41F2-B141-23B2E83975D3}" presName="bgRect" presStyleLbl="bgShp" presStyleIdx="0" presStyleCnt="3"/>
      <dgm:spPr/>
    </dgm:pt>
    <dgm:pt modelId="{AD059354-004C-4ADA-BE51-FC6D19381E86}" type="pres">
      <dgm:prSet presAssocID="{D718375D-8B37-41F2-B141-23B2E83975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 Hat"/>
        </a:ext>
      </dgm:extLst>
    </dgm:pt>
    <dgm:pt modelId="{398E0121-1E66-454F-B5EF-F312D31542C6}" type="pres">
      <dgm:prSet presAssocID="{D718375D-8B37-41F2-B141-23B2E83975D3}" presName="spaceRect" presStyleCnt="0"/>
      <dgm:spPr/>
    </dgm:pt>
    <dgm:pt modelId="{65D6347F-FBBA-4033-BF90-DD94C0504882}" type="pres">
      <dgm:prSet presAssocID="{D718375D-8B37-41F2-B141-23B2E83975D3}" presName="parTx" presStyleLbl="revTx" presStyleIdx="0" presStyleCnt="3">
        <dgm:presLayoutVars>
          <dgm:chMax val="0"/>
          <dgm:chPref val="0"/>
        </dgm:presLayoutVars>
      </dgm:prSet>
      <dgm:spPr/>
    </dgm:pt>
    <dgm:pt modelId="{FBFF7A93-771B-4D4F-A6DF-B57C8D618097}" type="pres">
      <dgm:prSet presAssocID="{DCDA8AB2-2D7B-41F8-BDB4-61D52ADA89C1}" presName="sibTrans" presStyleCnt="0"/>
      <dgm:spPr/>
    </dgm:pt>
    <dgm:pt modelId="{6BFFFF1D-00FA-4C93-8CEC-DE9D2CA92218}" type="pres">
      <dgm:prSet presAssocID="{4240DFAE-FB23-4A99-BA14-0586C18DED3F}" presName="compNode" presStyleCnt="0"/>
      <dgm:spPr/>
    </dgm:pt>
    <dgm:pt modelId="{8238FDDA-3DDF-4F92-A9C9-D73E821C59A9}" type="pres">
      <dgm:prSet presAssocID="{4240DFAE-FB23-4A99-BA14-0586C18DED3F}" presName="bgRect" presStyleLbl="bgShp" presStyleIdx="1" presStyleCnt="3"/>
      <dgm:spPr/>
    </dgm:pt>
    <dgm:pt modelId="{F3F45202-E3E9-4043-98A2-3E6888645D46}" type="pres">
      <dgm:prSet presAssocID="{4240DFAE-FB23-4A99-BA14-0586C18DED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9FFF8B3-E7AF-4540-9FA6-01FF9F9C3C02}" type="pres">
      <dgm:prSet presAssocID="{4240DFAE-FB23-4A99-BA14-0586C18DED3F}" presName="spaceRect" presStyleCnt="0"/>
      <dgm:spPr/>
    </dgm:pt>
    <dgm:pt modelId="{B582B1FD-80E8-40B0-9B39-D920A3350A17}" type="pres">
      <dgm:prSet presAssocID="{4240DFAE-FB23-4A99-BA14-0586C18DED3F}" presName="parTx" presStyleLbl="revTx" presStyleIdx="1" presStyleCnt="3">
        <dgm:presLayoutVars>
          <dgm:chMax val="0"/>
          <dgm:chPref val="0"/>
        </dgm:presLayoutVars>
      </dgm:prSet>
      <dgm:spPr/>
    </dgm:pt>
    <dgm:pt modelId="{9D451602-14EE-48D5-BAD8-B97E654C7B81}" type="pres">
      <dgm:prSet presAssocID="{075FF4FC-D971-457A-A045-66595A2FF062}" presName="sibTrans" presStyleCnt="0"/>
      <dgm:spPr/>
    </dgm:pt>
    <dgm:pt modelId="{4F9DE9E2-3080-4E94-8558-6142FB0EFEB5}" type="pres">
      <dgm:prSet presAssocID="{F5A981CA-C508-41DE-9D05-D482C59AEFE9}" presName="compNode" presStyleCnt="0"/>
      <dgm:spPr/>
    </dgm:pt>
    <dgm:pt modelId="{5D4DB07A-ADC9-46E7-A077-3DE04F8FE39A}" type="pres">
      <dgm:prSet presAssocID="{F5A981CA-C508-41DE-9D05-D482C59AEFE9}" presName="bgRect" presStyleLbl="bgShp" presStyleIdx="2" presStyleCnt="3"/>
      <dgm:spPr/>
    </dgm:pt>
    <dgm:pt modelId="{C8CCF5F7-6865-472F-B948-548BC3C40489}" type="pres">
      <dgm:prSet presAssocID="{F5A981CA-C508-41DE-9D05-D482C59AEF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BF5C389-575E-4D88-A83B-D66A4A60ED33}" type="pres">
      <dgm:prSet presAssocID="{F5A981CA-C508-41DE-9D05-D482C59AEFE9}" presName="spaceRect" presStyleCnt="0"/>
      <dgm:spPr/>
    </dgm:pt>
    <dgm:pt modelId="{81FC0063-C711-43DC-B4D5-30A410C65109}" type="pres">
      <dgm:prSet presAssocID="{F5A981CA-C508-41DE-9D05-D482C59AEF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B4690A-001D-4A58-9CC6-02F1148094AC}" type="presOf" srcId="{D763F71F-2E84-4759-9058-2C4C65996767}" destId="{73FB8631-D926-48E4-8804-4C190AF4D732}" srcOrd="0" destOrd="0" presId="urn:microsoft.com/office/officeart/2018/2/layout/IconVerticalSolidList"/>
    <dgm:cxn modelId="{86541B0E-6825-48BC-A10E-B16358C54656}" srcId="{D763F71F-2E84-4759-9058-2C4C65996767}" destId="{4240DFAE-FB23-4A99-BA14-0586C18DED3F}" srcOrd="1" destOrd="0" parTransId="{71D27C68-9F94-4E31-AA3B-141AFC709206}" sibTransId="{075FF4FC-D971-457A-A045-66595A2FF062}"/>
    <dgm:cxn modelId="{1AE7DC2D-A8B4-4B2E-A728-A0EAC67E992A}" type="presOf" srcId="{D718375D-8B37-41F2-B141-23B2E83975D3}" destId="{65D6347F-FBBA-4033-BF90-DD94C0504882}" srcOrd="0" destOrd="0" presId="urn:microsoft.com/office/officeart/2018/2/layout/IconVerticalSolidList"/>
    <dgm:cxn modelId="{F725AA63-64D0-456F-A354-8E5759AC026E}" srcId="{D763F71F-2E84-4759-9058-2C4C65996767}" destId="{F5A981CA-C508-41DE-9D05-D482C59AEFE9}" srcOrd="2" destOrd="0" parTransId="{5E35C47D-7FA5-44F3-84D6-F812D5F849CF}" sibTransId="{E7E7CFD6-9158-4DE7-94CC-53D1E20996C7}"/>
    <dgm:cxn modelId="{805FCA4A-120E-49D8-9EFA-C70FDF8113DB}" type="presOf" srcId="{4240DFAE-FB23-4A99-BA14-0586C18DED3F}" destId="{B582B1FD-80E8-40B0-9B39-D920A3350A17}" srcOrd="0" destOrd="0" presId="urn:microsoft.com/office/officeart/2018/2/layout/IconVerticalSolidList"/>
    <dgm:cxn modelId="{D5557173-3BF6-411B-82DC-FF28448858D3}" srcId="{D763F71F-2E84-4759-9058-2C4C65996767}" destId="{D718375D-8B37-41F2-B141-23B2E83975D3}" srcOrd="0" destOrd="0" parTransId="{F00DB5AA-A812-4F40-B39E-1DCDCFD3261C}" sibTransId="{DCDA8AB2-2D7B-41F8-BDB4-61D52ADA89C1}"/>
    <dgm:cxn modelId="{7826F9EB-8D23-4701-A066-681B14710B0F}" type="presOf" srcId="{F5A981CA-C508-41DE-9D05-D482C59AEFE9}" destId="{81FC0063-C711-43DC-B4D5-30A410C65109}" srcOrd="0" destOrd="0" presId="urn:microsoft.com/office/officeart/2018/2/layout/IconVerticalSolidList"/>
    <dgm:cxn modelId="{B82FB018-B2A1-44A4-86B3-B57689C8AAEF}" type="presParOf" srcId="{73FB8631-D926-48E4-8804-4C190AF4D732}" destId="{946D0CF4-1FE1-4FD0-A5BC-A3A2ADE0C64F}" srcOrd="0" destOrd="0" presId="urn:microsoft.com/office/officeart/2018/2/layout/IconVerticalSolidList"/>
    <dgm:cxn modelId="{4E422026-E93E-440B-8B87-FA00D69C32FC}" type="presParOf" srcId="{946D0CF4-1FE1-4FD0-A5BC-A3A2ADE0C64F}" destId="{E2DE406C-156C-4EE8-8261-FBB274F31489}" srcOrd="0" destOrd="0" presId="urn:microsoft.com/office/officeart/2018/2/layout/IconVerticalSolidList"/>
    <dgm:cxn modelId="{588E674A-8ECF-4681-81A1-0895BCCCB3E8}" type="presParOf" srcId="{946D0CF4-1FE1-4FD0-A5BC-A3A2ADE0C64F}" destId="{AD059354-004C-4ADA-BE51-FC6D19381E86}" srcOrd="1" destOrd="0" presId="urn:microsoft.com/office/officeart/2018/2/layout/IconVerticalSolidList"/>
    <dgm:cxn modelId="{3BB7AEA8-169A-495A-A2B6-820BEACB6A35}" type="presParOf" srcId="{946D0CF4-1FE1-4FD0-A5BC-A3A2ADE0C64F}" destId="{398E0121-1E66-454F-B5EF-F312D31542C6}" srcOrd="2" destOrd="0" presId="urn:microsoft.com/office/officeart/2018/2/layout/IconVerticalSolidList"/>
    <dgm:cxn modelId="{407158EA-9648-4F6F-8C2E-4E2C0A910D12}" type="presParOf" srcId="{946D0CF4-1FE1-4FD0-A5BC-A3A2ADE0C64F}" destId="{65D6347F-FBBA-4033-BF90-DD94C0504882}" srcOrd="3" destOrd="0" presId="urn:microsoft.com/office/officeart/2018/2/layout/IconVerticalSolidList"/>
    <dgm:cxn modelId="{85AB52A4-B98B-4CB7-AF5B-DB3EDBCF7813}" type="presParOf" srcId="{73FB8631-D926-48E4-8804-4C190AF4D732}" destId="{FBFF7A93-771B-4D4F-A6DF-B57C8D618097}" srcOrd="1" destOrd="0" presId="urn:microsoft.com/office/officeart/2018/2/layout/IconVerticalSolidList"/>
    <dgm:cxn modelId="{D99ED5F2-7AF0-44AE-BAE7-CD0788C3187C}" type="presParOf" srcId="{73FB8631-D926-48E4-8804-4C190AF4D732}" destId="{6BFFFF1D-00FA-4C93-8CEC-DE9D2CA92218}" srcOrd="2" destOrd="0" presId="urn:microsoft.com/office/officeart/2018/2/layout/IconVerticalSolidList"/>
    <dgm:cxn modelId="{5C97F9EF-A3C9-4983-B2E7-620B0DCAFB9A}" type="presParOf" srcId="{6BFFFF1D-00FA-4C93-8CEC-DE9D2CA92218}" destId="{8238FDDA-3DDF-4F92-A9C9-D73E821C59A9}" srcOrd="0" destOrd="0" presId="urn:microsoft.com/office/officeart/2018/2/layout/IconVerticalSolidList"/>
    <dgm:cxn modelId="{486A151E-B708-49D2-B764-FED7641B3C52}" type="presParOf" srcId="{6BFFFF1D-00FA-4C93-8CEC-DE9D2CA92218}" destId="{F3F45202-E3E9-4043-98A2-3E6888645D46}" srcOrd="1" destOrd="0" presId="urn:microsoft.com/office/officeart/2018/2/layout/IconVerticalSolidList"/>
    <dgm:cxn modelId="{02FD2827-9F68-411D-BDD9-8CF366F993A9}" type="presParOf" srcId="{6BFFFF1D-00FA-4C93-8CEC-DE9D2CA92218}" destId="{59FFF8B3-E7AF-4540-9FA6-01FF9F9C3C02}" srcOrd="2" destOrd="0" presId="urn:microsoft.com/office/officeart/2018/2/layout/IconVerticalSolidList"/>
    <dgm:cxn modelId="{285C64FE-772E-4307-9685-6CC491A559F6}" type="presParOf" srcId="{6BFFFF1D-00FA-4C93-8CEC-DE9D2CA92218}" destId="{B582B1FD-80E8-40B0-9B39-D920A3350A17}" srcOrd="3" destOrd="0" presId="urn:microsoft.com/office/officeart/2018/2/layout/IconVerticalSolidList"/>
    <dgm:cxn modelId="{CC0B8347-6BF7-4AA8-8EDD-6D8A5607F5B4}" type="presParOf" srcId="{73FB8631-D926-48E4-8804-4C190AF4D732}" destId="{9D451602-14EE-48D5-BAD8-B97E654C7B81}" srcOrd="3" destOrd="0" presId="urn:microsoft.com/office/officeart/2018/2/layout/IconVerticalSolidList"/>
    <dgm:cxn modelId="{EBF34599-9635-4315-8481-D71EE4F88472}" type="presParOf" srcId="{73FB8631-D926-48E4-8804-4C190AF4D732}" destId="{4F9DE9E2-3080-4E94-8558-6142FB0EFEB5}" srcOrd="4" destOrd="0" presId="urn:microsoft.com/office/officeart/2018/2/layout/IconVerticalSolidList"/>
    <dgm:cxn modelId="{C7E4EB39-CB53-48F8-9414-C2DA859B0491}" type="presParOf" srcId="{4F9DE9E2-3080-4E94-8558-6142FB0EFEB5}" destId="{5D4DB07A-ADC9-46E7-A077-3DE04F8FE39A}" srcOrd="0" destOrd="0" presId="urn:microsoft.com/office/officeart/2018/2/layout/IconVerticalSolidList"/>
    <dgm:cxn modelId="{60F175CC-A43C-4C3C-98C0-004F12DCEA05}" type="presParOf" srcId="{4F9DE9E2-3080-4E94-8558-6142FB0EFEB5}" destId="{C8CCF5F7-6865-472F-B948-548BC3C40489}" srcOrd="1" destOrd="0" presId="urn:microsoft.com/office/officeart/2018/2/layout/IconVerticalSolidList"/>
    <dgm:cxn modelId="{E6172A39-1B62-4AA1-BBA9-C0D73D105A92}" type="presParOf" srcId="{4F9DE9E2-3080-4E94-8558-6142FB0EFEB5}" destId="{6BF5C389-575E-4D88-A83B-D66A4A60ED33}" srcOrd="2" destOrd="0" presId="urn:microsoft.com/office/officeart/2018/2/layout/IconVerticalSolidList"/>
    <dgm:cxn modelId="{F4A638A9-7F94-43A8-8B8F-6AAE952C2B67}" type="presParOf" srcId="{4F9DE9E2-3080-4E94-8558-6142FB0EFEB5}" destId="{81FC0063-C711-43DC-B4D5-30A410C65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785A1-FD8D-49FD-ACD7-17B5B5E8C9D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2D653F-441E-412C-AECB-7D196E3F1DDA}">
      <dgm:prSet/>
      <dgm:spPr/>
      <dgm:t>
        <a:bodyPr/>
        <a:lstStyle/>
        <a:p>
          <a:r>
            <a:rPr lang="en-US" b="1" u="sng" dirty="0"/>
            <a:t>Motivation and Resilience </a:t>
          </a:r>
          <a:r>
            <a:rPr lang="en-US" dirty="0"/>
            <a:t>– Everyone experiences difficulties and lack of motivation. Self-confidence helps young people to feel energized and believe that they can act in tough situations.</a:t>
          </a:r>
        </a:p>
      </dgm:t>
    </dgm:pt>
    <dgm:pt modelId="{EE67FD4B-621A-4ACD-B60E-54F2EBB6DB7A}" type="parTrans" cxnId="{D7B04325-AB97-4990-92D4-49CC64B30C8C}">
      <dgm:prSet/>
      <dgm:spPr/>
      <dgm:t>
        <a:bodyPr/>
        <a:lstStyle/>
        <a:p>
          <a:endParaRPr lang="en-US"/>
        </a:p>
      </dgm:t>
    </dgm:pt>
    <dgm:pt modelId="{76893E06-8E24-4792-AB60-79126FC7D52D}" type="sibTrans" cxnId="{D7B04325-AB97-4990-92D4-49CC64B30C8C}">
      <dgm:prSet/>
      <dgm:spPr/>
      <dgm:t>
        <a:bodyPr/>
        <a:lstStyle/>
        <a:p>
          <a:endParaRPr lang="en-US"/>
        </a:p>
      </dgm:t>
    </dgm:pt>
    <dgm:pt modelId="{B5A79AA5-A638-4255-A476-961C15B497E1}">
      <dgm:prSet/>
      <dgm:spPr/>
      <dgm:t>
        <a:bodyPr/>
        <a:lstStyle/>
        <a:p>
          <a:r>
            <a:rPr lang="en-US" b="1" u="sng"/>
            <a:t>Happiness</a:t>
          </a:r>
          <a:r>
            <a:rPr lang="en-US"/>
            <a:t> – Young people who have a greater self-confidence are more likely to be happy and have higher self-esteem. A lack of self-confidence amplifies negative emotions like fear and anxiety.</a:t>
          </a:r>
        </a:p>
      </dgm:t>
    </dgm:pt>
    <dgm:pt modelId="{92DCCDFF-A077-4994-A6E0-7040A6CBB60C}" type="parTrans" cxnId="{6C9B55D0-5939-4325-9874-F0F286991E14}">
      <dgm:prSet/>
      <dgm:spPr/>
      <dgm:t>
        <a:bodyPr/>
        <a:lstStyle/>
        <a:p>
          <a:endParaRPr lang="en-US"/>
        </a:p>
      </dgm:t>
    </dgm:pt>
    <dgm:pt modelId="{D59EDC07-A3A9-4D34-BA99-4EED17B627DE}" type="sibTrans" cxnId="{6C9B55D0-5939-4325-9874-F0F286991E14}">
      <dgm:prSet/>
      <dgm:spPr/>
      <dgm:t>
        <a:bodyPr/>
        <a:lstStyle/>
        <a:p>
          <a:endParaRPr lang="en-US"/>
        </a:p>
      </dgm:t>
    </dgm:pt>
    <dgm:pt modelId="{871482D3-BB30-4AC5-AA6D-4AE45212A0CE}">
      <dgm:prSet/>
      <dgm:spPr/>
      <dgm:t>
        <a:bodyPr/>
        <a:lstStyle/>
        <a:p>
          <a:r>
            <a:rPr lang="en-US" b="1" u="sng"/>
            <a:t>Success and Fulfilment </a:t>
          </a:r>
          <a:r>
            <a:rPr lang="en-US"/>
            <a:t>- Self-confidence will help young people achieve academically and professionally. Confident young people are more likely to live lives that fulfil them, regardless of the metrics you use to measure success.</a:t>
          </a:r>
        </a:p>
      </dgm:t>
    </dgm:pt>
    <dgm:pt modelId="{A0A353CC-A3B0-4A68-A2AC-033B9C0795F2}" type="parTrans" cxnId="{B53DA50C-EDD0-47E6-93B2-654DC7431CB5}">
      <dgm:prSet/>
      <dgm:spPr/>
      <dgm:t>
        <a:bodyPr/>
        <a:lstStyle/>
        <a:p>
          <a:endParaRPr lang="en-US"/>
        </a:p>
      </dgm:t>
    </dgm:pt>
    <dgm:pt modelId="{E9C685A0-46D3-4DA3-B399-C40FFCBD5B6E}" type="sibTrans" cxnId="{B53DA50C-EDD0-47E6-93B2-654DC7431CB5}">
      <dgm:prSet/>
      <dgm:spPr/>
      <dgm:t>
        <a:bodyPr/>
        <a:lstStyle/>
        <a:p>
          <a:endParaRPr lang="en-US"/>
        </a:p>
      </dgm:t>
    </dgm:pt>
    <dgm:pt modelId="{6BB63E77-AEB4-4BE1-A559-3C680FD70891}" type="pres">
      <dgm:prSet presAssocID="{D8E785A1-FD8D-49FD-ACD7-17B5B5E8C9D1}" presName="outerComposite" presStyleCnt="0">
        <dgm:presLayoutVars>
          <dgm:chMax val="5"/>
          <dgm:dir/>
          <dgm:resizeHandles val="exact"/>
        </dgm:presLayoutVars>
      </dgm:prSet>
      <dgm:spPr/>
    </dgm:pt>
    <dgm:pt modelId="{1BF5D8DA-B151-4A48-8FBA-49EC08E1404E}" type="pres">
      <dgm:prSet presAssocID="{D8E785A1-FD8D-49FD-ACD7-17B5B5E8C9D1}" presName="dummyMaxCanvas" presStyleCnt="0">
        <dgm:presLayoutVars/>
      </dgm:prSet>
      <dgm:spPr/>
    </dgm:pt>
    <dgm:pt modelId="{CE4F20B1-3B8F-4F88-90E9-D0D2051CF0E3}" type="pres">
      <dgm:prSet presAssocID="{D8E785A1-FD8D-49FD-ACD7-17B5B5E8C9D1}" presName="ThreeNodes_1" presStyleLbl="node1" presStyleIdx="0" presStyleCnt="3">
        <dgm:presLayoutVars>
          <dgm:bulletEnabled val="1"/>
        </dgm:presLayoutVars>
      </dgm:prSet>
      <dgm:spPr/>
    </dgm:pt>
    <dgm:pt modelId="{C6755BAF-A86F-4262-B4C6-8BE5C6924FA4}" type="pres">
      <dgm:prSet presAssocID="{D8E785A1-FD8D-49FD-ACD7-17B5B5E8C9D1}" presName="ThreeNodes_2" presStyleLbl="node1" presStyleIdx="1" presStyleCnt="3">
        <dgm:presLayoutVars>
          <dgm:bulletEnabled val="1"/>
        </dgm:presLayoutVars>
      </dgm:prSet>
      <dgm:spPr/>
    </dgm:pt>
    <dgm:pt modelId="{291D815F-315F-4503-A9D7-5408A542F4D8}" type="pres">
      <dgm:prSet presAssocID="{D8E785A1-FD8D-49FD-ACD7-17B5B5E8C9D1}" presName="ThreeNodes_3" presStyleLbl="node1" presStyleIdx="2" presStyleCnt="3">
        <dgm:presLayoutVars>
          <dgm:bulletEnabled val="1"/>
        </dgm:presLayoutVars>
      </dgm:prSet>
      <dgm:spPr/>
    </dgm:pt>
    <dgm:pt modelId="{1AA72CEE-0FC0-4D89-8767-6BB8EA842D88}" type="pres">
      <dgm:prSet presAssocID="{D8E785A1-FD8D-49FD-ACD7-17B5B5E8C9D1}" presName="ThreeConn_1-2" presStyleLbl="fgAccFollowNode1" presStyleIdx="0" presStyleCnt="2">
        <dgm:presLayoutVars>
          <dgm:bulletEnabled val="1"/>
        </dgm:presLayoutVars>
      </dgm:prSet>
      <dgm:spPr/>
    </dgm:pt>
    <dgm:pt modelId="{EED480D0-4FD7-4355-A80A-096C9D0ADA9C}" type="pres">
      <dgm:prSet presAssocID="{D8E785A1-FD8D-49FD-ACD7-17B5B5E8C9D1}" presName="ThreeConn_2-3" presStyleLbl="fgAccFollowNode1" presStyleIdx="1" presStyleCnt="2">
        <dgm:presLayoutVars>
          <dgm:bulletEnabled val="1"/>
        </dgm:presLayoutVars>
      </dgm:prSet>
      <dgm:spPr/>
    </dgm:pt>
    <dgm:pt modelId="{7E3ECEDC-F162-4C4E-BF1F-3297C15FAFF3}" type="pres">
      <dgm:prSet presAssocID="{D8E785A1-FD8D-49FD-ACD7-17B5B5E8C9D1}" presName="ThreeNodes_1_text" presStyleLbl="node1" presStyleIdx="2" presStyleCnt="3">
        <dgm:presLayoutVars>
          <dgm:bulletEnabled val="1"/>
        </dgm:presLayoutVars>
      </dgm:prSet>
      <dgm:spPr/>
    </dgm:pt>
    <dgm:pt modelId="{4136CEED-6C33-4D78-9F21-E233EE4E0C80}" type="pres">
      <dgm:prSet presAssocID="{D8E785A1-FD8D-49FD-ACD7-17B5B5E8C9D1}" presName="ThreeNodes_2_text" presStyleLbl="node1" presStyleIdx="2" presStyleCnt="3">
        <dgm:presLayoutVars>
          <dgm:bulletEnabled val="1"/>
        </dgm:presLayoutVars>
      </dgm:prSet>
      <dgm:spPr/>
    </dgm:pt>
    <dgm:pt modelId="{C630B372-2012-47D9-9206-0BCFFC54D937}" type="pres">
      <dgm:prSet presAssocID="{D8E785A1-FD8D-49FD-ACD7-17B5B5E8C9D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3C43905-3D44-4DE6-A285-C6D3A3C72B2A}" type="presOf" srcId="{912D653F-441E-412C-AECB-7D196E3F1DDA}" destId="{CE4F20B1-3B8F-4F88-90E9-D0D2051CF0E3}" srcOrd="0" destOrd="0" presId="urn:microsoft.com/office/officeart/2005/8/layout/vProcess5"/>
    <dgm:cxn modelId="{B53DA50C-EDD0-47E6-93B2-654DC7431CB5}" srcId="{D8E785A1-FD8D-49FD-ACD7-17B5B5E8C9D1}" destId="{871482D3-BB30-4AC5-AA6D-4AE45212A0CE}" srcOrd="2" destOrd="0" parTransId="{A0A353CC-A3B0-4A68-A2AC-033B9C0795F2}" sibTransId="{E9C685A0-46D3-4DA3-B399-C40FFCBD5B6E}"/>
    <dgm:cxn modelId="{D7B04325-AB97-4990-92D4-49CC64B30C8C}" srcId="{D8E785A1-FD8D-49FD-ACD7-17B5B5E8C9D1}" destId="{912D653F-441E-412C-AECB-7D196E3F1DDA}" srcOrd="0" destOrd="0" parTransId="{EE67FD4B-621A-4ACD-B60E-54F2EBB6DB7A}" sibTransId="{76893E06-8E24-4792-AB60-79126FC7D52D}"/>
    <dgm:cxn modelId="{40D24F2A-7367-40EA-96F0-A77D74D20D42}" type="presOf" srcId="{D59EDC07-A3A9-4D34-BA99-4EED17B627DE}" destId="{EED480D0-4FD7-4355-A80A-096C9D0ADA9C}" srcOrd="0" destOrd="0" presId="urn:microsoft.com/office/officeart/2005/8/layout/vProcess5"/>
    <dgm:cxn modelId="{06FDBF43-D20A-4A6A-BC11-C0187957DAB1}" type="presOf" srcId="{76893E06-8E24-4792-AB60-79126FC7D52D}" destId="{1AA72CEE-0FC0-4D89-8767-6BB8EA842D88}" srcOrd="0" destOrd="0" presId="urn:microsoft.com/office/officeart/2005/8/layout/vProcess5"/>
    <dgm:cxn modelId="{7D859A4C-C258-4D14-A516-CD47E81A69AB}" type="presOf" srcId="{871482D3-BB30-4AC5-AA6D-4AE45212A0CE}" destId="{C630B372-2012-47D9-9206-0BCFFC54D937}" srcOrd="1" destOrd="0" presId="urn:microsoft.com/office/officeart/2005/8/layout/vProcess5"/>
    <dgm:cxn modelId="{6166008A-D675-4427-B685-557483AB6F5F}" type="presOf" srcId="{B5A79AA5-A638-4255-A476-961C15B497E1}" destId="{4136CEED-6C33-4D78-9F21-E233EE4E0C80}" srcOrd="1" destOrd="0" presId="urn:microsoft.com/office/officeart/2005/8/layout/vProcess5"/>
    <dgm:cxn modelId="{6329ED97-A60E-4AF2-9071-FB04D08F727E}" type="presOf" srcId="{B5A79AA5-A638-4255-A476-961C15B497E1}" destId="{C6755BAF-A86F-4262-B4C6-8BE5C6924FA4}" srcOrd="0" destOrd="0" presId="urn:microsoft.com/office/officeart/2005/8/layout/vProcess5"/>
    <dgm:cxn modelId="{949D129B-7D44-457D-91A3-24377FA73CD6}" type="presOf" srcId="{871482D3-BB30-4AC5-AA6D-4AE45212A0CE}" destId="{291D815F-315F-4503-A9D7-5408A542F4D8}" srcOrd="0" destOrd="0" presId="urn:microsoft.com/office/officeart/2005/8/layout/vProcess5"/>
    <dgm:cxn modelId="{18E994BA-C826-4F5D-911E-3F74E0110BE3}" type="presOf" srcId="{D8E785A1-FD8D-49FD-ACD7-17B5B5E8C9D1}" destId="{6BB63E77-AEB4-4BE1-A559-3C680FD70891}" srcOrd="0" destOrd="0" presId="urn:microsoft.com/office/officeart/2005/8/layout/vProcess5"/>
    <dgm:cxn modelId="{6C9B55D0-5939-4325-9874-F0F286991E14}" srcId="{D8E785A1-FD8D-49FD-ACD7-17B5B5E8C9D1}" destId="{B5A79AA5-A638-4255-A476-961C15B497E1}" srcOrd="1" destOrd="0" parTransId="{92DCCDFF-A077-4994-A6E0-7040A6CBB60C}" sibTransId="{D59EDC07-A3A9-4D34-BA99-4EED17B627DE}"/>
    <dgm:cxn modelId="{499DF7D2-F1DB-4B3A-842E-ABBE212F4413}" type="presOf" srcId="{912D653F-441E-412C-AECB-7D196E3F1DDA}" destId="{7E3ECEDC-F162-4C4E-BF1F-3297C15FAFF3}" srcOrd="1" destOrd="0" presId="urn:microsoft.com/office/officeart/2005/8/layout/vProcess5"/>
    <dgm:cxn modelId="{A20509B9-D502-4596-AAB9-4C9B0EBF9671}" type="presParOf" srcId="{6BB63E77-AEB4-4BE1-A559-3C680FD70891}" destId="{1BF5D8DA-B151-4A48-8FBA-49EC08E1404E}" srcOrd="0" destOrd="0" presId="urn:microsoft.com/office/officeart/2005/8/layout/vProcess5"/>
    <dgm:cxn modelId="{CD41F4A9-8A09-4B95-B673-A1E99F4B8E84}" type="presParOf" srcId="{6BB63E77-AEB4-4BE1-A559-3C680FD70891}" destId="{CE4F20B1-3B8F-4F88-90E9-D0D2051CF0E3}" srcOrd="1" destOrd="0" presId="urn:microsoft.com/office/officeart/2005/8/layout/vProcess5"/>
    <dgm:cxn modelId="{4DF4208B-7265-44B1-AAB0-2D7D3A0893FD}" type="presParOf" srcId="{6BB63E77-AEB4-4BE1-A559-3C680FD70891}" destId="{C6755BAF-A86F-4262-B4C6-8BE5C6924FA4}" srcOrd="2" destOrd="0" presId="urn:microsoft.com/office/officeart/2005/8/layout/vProcess5"/>
    <dgm:cxn modelId="{49D6B1D0-8A18-4FC0-9AC7-A0DA635FF341}" type="presParOf" srcId="{6BB63E77-AEB4-4BE1-A559-3C680FD70891}" destId="{291D815F-315F-4503-A9D7-5408A542F4D8}" srcOrd="3" destOrd="0" presId="urn:microsoft.com/office/officeart/2005/8/layout/vProcess5"/>
    <dgm:cxn modelId="{07482409-09EE-452B-8422-AC968EAE9ED6}" type="presParOf" srcId="{6BB63E77-AEB4-4BE1-A559-3C680FD70891}" destId="{1AA72CEE-0FC0-4D89-8767-6BB8EA842D88}" srcOrd="4" destOrd="0" presId="urn:microsoft.com/office/officeart/2005/8/layout/vProcess5"/>
    <dgm:cxn modelId="{9D92C1E0-FD50-476C-82EE-D5D6D86416E7}" type="presParOf" srcId="{6BB63E77-AEB4-4BE1-A559-3C680FD70891}" destId="{EED480D0-4FD7-4355-A80A-096C9D0ADA9C}" srcOrd="5" destOrd="0" presId="urn:microsoft.com/office/officeart/2005/8/layout/vProcess5"/>
    <dgm:cxn modelId="{A6E84E8F-8932-4A42-90D1-C7C9E5E8BB2D}" type="presParOf" srcId="{6BB63E77-AEB4-4BE1-A559-3C680FD70891}" destId="{7E3ECEDC-F162-4C4E-BF1F-3297C15FAFF3}" srcOrd="6" destOrd="0" presId="urn:microsoft.com/office/officeart/2005/8/layout/vProcess5"/>
    <dgm:cxn modelId="{45D30F59-3164-46C9-90E0-B5C7592DB493}" type="presParOf" srcId="{6BB63E77-AEB4-4BE1-A559-3C680FD70891}" destId="{4136CEED-6C33-4D78-9F21-E233EE4E0C80}" srcOrd="7" destOrd="0" presId="urn:microsoft.com/office/officeart/2005/8/layout/vProcess5"/>
    <dgm:cxn modelId="{E96CD127-3F20-4910-80F5-4DEB42DD6F92}" type="presParOf" srcId="{6BB63E77-AEB4-4BE1-A559-3C680FD70891}" destId="{C630B372-2012-47D9-9206-0BCFFC54D9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406C-156C-4EE8-8261-FBB274F31489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59354-004C-4ADA-BE51-FC6D19381E86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6347F-FBBA-4033-BF90-DD94C0504882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Better Performance </a:t>
          </a:r>
          <a:r>
            <a:rPr lang="en-US" sz="2200" kern="1200"/>
            <a:t>– if you are confident and believe in your abilities, be it in public speaking, playing sport or performing a play, greater self-confidence will increase your performance.</a:t>
          </a:r>
        </a:p>
      </dsp:txBody>
      <dsp:txXfrm>
        <a:off x="1350519" y="499"/>
        <a:ext cx="8267613" cy="1169280"/>
      </dsp:txXfrm>
    </dsp:sp>
    <dsp:sp modelId="{8238FDDA-3DDF-4F92-A9C9-D73E821C59A9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45202-E3E9-4043-98A2-3E6888645D46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2B1FD-80E8-40B0-9B39-D920A3350A17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Better Social Skills </a:t>
          </a:r>
          <a:r>
            <a:rPr lang="en-US" sz="2200" kern="1200"/>
            <a:t>- Self-confidence will help you interact with other people and develop healthy, meaningful relationships.</a:t>
          </a:r>
        </a:p>
      </dsp:txBody>
      <dsp:txXfrm>
        <a:off x="1350519" y="1462100"/>
        <a:ext cx="8267613" cy="1169280"/>
      </dsp:txXfrm>
    </dsp:sp>
    <dsp:sp modelId="{5D4DB07A-ADC9-46E7-A077-3DE04F8FE39A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F5F7-6865-472F-B948-548BC3C4048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C0063-C711-43DC-B4D5-30A410C65109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Health</a:t>
          </a:r>
          <a:r>
            <a:rPr lang="en-US" sz="2200" kern="1200"/>
            <a:t> - Self-confidence contributes to psychological wellbeing and has health benefits such as reduced stress.</a:t>
          </a:r>
        </a:p>
      </dsp:txBody>
      <dsp:txXfrm>
        <a:off x="1350519" y="2923701"/>
        <a:ext cx="8267613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F20B1-3B8F-4F88-90E9-D0D2051CF0E3}">
      <dsp:nvSpPr>
        <dsp:cNvPr id="0" name=""/>
        <dsp:cNvSpPr/>
      </dsp:nvSpPr>
      <dsp:spPr>
        <a:xfrm>
          <a:off x="0" y="0"/>
          <a:ext cx="8991822" cy="173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Motivation and Resilience </a:t>
          </a:r>
          <a:r>
            <a:rPr lang="en-US" sz="2200" kern="1200" dirty="0"/>
            <a:t>– Everyone experiences difficulties and lack of motivation. Self-confidence helps young people to feel energized and believe that they can act in tough situations.</a:t>
          </a:r>
        </a:p>
      </dsp:txBody>
      <dsp:txXfrm>
        <a:off x="50747" y="50747"/>
        <a:ext cx="7122169" cy="1631145"/>
      </dsp:txXfrm>
    </dsp:sp>
    <dsp:sp modelId="{C6755BAF-A86F-4262-B4C6-8BE5C6924FA4}">
      <dsp:nvSpPr>
        <dsp:cNvPr id="0" name=""/>
        <dsp:cNvSpPr/>
      </dsp:nvSpPr>
      <dsp:spPr>
        <a:xfrm>
          <a:off x="793396" y="2021413"/>
          <a:ext cx="8991822" cy="173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Happiness</a:t>
          </a:r>
          <a:r>
            <a:rPr lang="en-US" sz="2200" kern="1200"/>
            <a:t> – Young people who have a greater self-confidence are more likely to be happy and have higher self-esteem. A lack of self-confidence amplifies negative emotions like fear and anxiety.</a:t>
          </a:r>
        </a:p>
      </dsp:txBody>
      <dsp:txXfrm>
        <a:off x="844143" y="2072160"/>
        <a:ext cx="6970716" cy="1631145"/>
      </dsp:txXfrm>
    </dsp:sp>
    <dsp:sp modelId="{291D815F-315F-4503-A9D7-5408A542F4D8}">
      <dsp:nvSpPr>
        <dsp:cNvPr id="0" name=""/>
        <dsp:cNvSpPr/>
      </dsp:nvSpPr>
      <dsp:spPr>
        <a:xfrm>
          <a:off x="1586792" y="4042826"/>
          <a:ext cx="8991822" cy="1732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Success and Fulfilment </a:t>
          </a:r>
          <a:r>
            <a:rPr lang="en-US" sz="2200" kern="1200"/>
            <a:t>- Self-confidence will help young people achieve academically and professionally. Confident young people are more likely to live lives that fulfil them, regardless of the metrics you use to measure success.</a:t>
          </a:r>
        </a:p>
      </dsp:txBody>
      <dsp:txXfrm>
        <a:off x="1637539" y="4093573"/>
        <a:ext cx="6970716" cy="1631145"/>
      </dsp:txXfrm>
    </dsp:sp>
    <dsp:sp modelId="{1AA72CEE-0FC0-4D89-8767-6BB8EA842D88}">
      <dsp:nvSpPr>
        <dsp:cNvPr id="0" name=""/>
        <dsp:cNvSpPr/>
      </dsp:nvSpPr>
      <dsp:spPr>
        <a:xfrm>
          <a:off x="7865606" y="1313918"/>
          <a:ext cx="1126215" cy="1126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19004" y="1313918"/>
        <a:ext cx="619419" cy="847477"/>
      </dsp:txXfrm>
    </dsp:sp>
    <dsp:sp modelId="{EED480D0-4FD7-4355-A80A-096C9D0ADA9C}">
      <dsp:nvSpPr>
        <dsp:cNvPr id="0" name=""/>
        <dsp:cNvSpPr/>
      </dsp:nvSpPr>
      <dsp:spPr>
        <a:xfrm>
          <a:off x="8659003" y="3323780"/>
          <a:ext cx="1126215" cy="1126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12401" y="3323780"/>
        <a:ext cx="619419" cy="847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8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27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9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6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9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8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2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1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5F28-7B06-4C56-90B0-128CD6C0A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CCECE9-8589-430F-A09D-4037D7C9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ne graph adjacent to a stair">
            <a:extLst>
              <a:ext uri="{FF2B5EF4-FFF2-40B4-BE49-F238E27FC236}">
                <a16:creationId xmlns:a16="http://schemas.microsoft.com/office/drawing/2014/main" id="{1D19975E-077C-0126-517C-0E19CEA9C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r="-2" b="2262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CE55A-02A4-4F79-BC09-30160444C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Increasing Confidence</a:t>
            </a:r>
            <a:endParaRPr lang="en-GB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10B83-5930-46B7-92CA-A488C30A0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 dirty="0"/>
              <a:t>Social Wellbeing</a:t>
            </a:r>
          </a:p>
          <a:p>
            <a:r>
              <a:rPr lang="en-US" sz="1600" dirty="0"/>
              <a:t>Week 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39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993CD-4A5C-4672-9ED8-3230918A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7" r="2209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35E2A-62E9-43B1-9552-2F9AB4F0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Case Study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3730-560E-487E-AD84-A8C09AC0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9543"/>
            <a:ext cx="4619346" cy="4511820"/>
          </a:xfrm>
        </p:spPr>
        <p:txBody>
          <a:bodyPr>
            <a:normAutofit/>
          </a:bodyPr>
          <a:lstStyle/>
          <a:p>
            <a:r>
              <a:rPr lang="en-US" dirty="0"/>
              <a:t>JK Rowling – author of the Harry Potter series of books. </a:t>
            </a:r>
          </a:p>
          <a:p>
            <a:r>
              <a:rPr lang="en-GB" dirty="0"/>
              <a:t>As she was writing Harry Potter and the Philosopher's Stone, she was a single-mother, unemployed, on welfare benefits and depressed. </a:t>
            </a:r>
          </a:p>
          <a:p>
            <a:r>
              <a:rPr lang="en-GB" dirty="0"/>
              <a:t>Even though her books were initially rejected, she had the self-confidence to write more books and keep trying. </a:t>
            </a:r>
          </a:p>
          <a:p>
            <a:r>
              <a:rPr lang="en-GB" dirty="0"/>
              <a:t>She is now one of the most recognisable women on the planet and has earned over $700 million due to the success of Harry Potter.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sketball player dribbling the ball&#10;&#10;Description automatically generated">
            <a:extLst>
              <a:ext uri="{FF2B5EF4-FFF2-40B4-BE49-F238E27FC236}">
                <a16:creationId xmlns:a16="http://schemas.microsoft.com/office/drawing/2014/main" id="{E167ACA2-9FB7-48D5-BBC7-5C8EE6C0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438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868D1-0F27-44FD-9A98-1A09C9F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Case Study 2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DCFF-0727-4885-BD1B-649B3EC0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60589"/>
            <a:ext cx="5137265" cy="45062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“Twenty-six times I've been trusted to take the game-winning shot and missed. I've failed over and repeatedly in my life. And that is why I succeed.”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One of the most prolific and famous NBA stars.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Never made his high school basketball team.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Went on to become an All Star 14x and 6x NBA Champion.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332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B5FA-8B27-4429-BB5D-ED69A594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What does it mean to be ‘confident’?</a:t>
            </a:r>
            <a:br>
              <a:rPr lang="en-US" sz="8000" dirty="0"/>
            </a:br>
            <a:br>
              <a:rPr lang="en-US" sz="8000" dirty="0"/>
            </a:br>
            <a:endParaRPr lang="en-GB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B824-4F99-79B4-A53C-B3BE0E4BC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we consider ourselves a confident group?</a:t>
            </a:r>
          </a:p>
          <a:p>
            <a:endParaRPr lang="en-GB" dirty="0"/>
          </a:p>
          <a:p>
            <a:r>
              <a:rPr lang="en-GB" dirty="0"/>
              <a:t>What does confidence mean to you? In pairs, discuss this and relay your definition back.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Confidence means having faith in one’s abilities and aptitudes to manage in different situations.”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4F95315B-1B7E-C0F8-FB6A-51CC19C5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8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44689-752F-4BF7-9151-8710C958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/>
              <a:t>What are the differences between confidence and self-esteem?</a:t>
            </a:r>
          </a:p>
        </p:txBody>
      </p:sp>
    </p:spTree>
    <p:extLst>
      <p:ext uri="{BB962C8B-B14F-4D97-AF65-F5344CB8AC3E}">
        <p14:creationId xmlns:p14="http://schemas.microsoft.com/office/powerpoint/2010/main" val="1629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E5D46-6001-84EE-D4EA-CA76AB62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Activity: what are the benefits of having self-confidence?</a:t>
            </a:r>
          </a:p>
        </p:txBody>
      </p:sp>
    </p:spTree>
    <p:extLst>
      <p:ext uri="{BB962C8B-B14F-4D97-AF65-F5344CB8AC3E}">
        <p14:creationId xmlns:p14="http://schemas.microsoft.com/office/powerpoint/2010/main" val="106787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105DDA-8C5C-6712-58C9-C2A9E7FF9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5288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F59DC4-0FBB-C0AD-78F0-2867380EDC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7369" y="466714"/>
          <a:ext cx="10578615" cy="577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92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3917822F-7DEC-6DA9-57ED-233326A5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r="3123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146EA-4CF6-4BB8-B463-1F7968D6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/>
              <a:t>What factors in your life increase confidence or decrease confidence?</a:t>
            </a:r>
          </a:p>
        </p:txBody>
      </p:sp>
    </p:spTree>
    <p:extLst>
      <p:ext uri="{BB962C8B-B14F-4D97-AF65-F5344CB8AC3E}">
        <p14:creationId xmlns:p14="http://schemas.microsoft.com/office/powerpoint/2010/main" val="71103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02194CFA-0E5D-F1D0-D4FB-E543E5E65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3" r="962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66486-7C67-45DB-95FD-47E80E7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12 things you can do to build confidence</a:t>
            </a:r>
            <a:endParaRPr lang="en-GB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687B-04FA-45C8-8E5F-1ACDED90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</a:t>
            </a:r>
            <a:r>
              <a:rPr lang="en-US"/>
              <a:t>. Practice positive self-talk and affirmations </a:t>
            </a:r>
          </a:p>
          <a:p>
            <a:pPr>
              <a:lnSpc>
                <a:spcPct val="90000"/>
              </a:lnSpc>
            </a:pPr>
            <a:r>
              <a:rPr lang="en-US"/>
              <a:t>2. Give young people more responsibility around the youth club and encourage it at home </a:t>
            </a:r>
          </a:p>
          <a:p>
            <a:pPr>
              <a:lnSpc>
                <a:spcPct val="90000"/>
              </a:lnSpc>
            </a:pPr>
            <a:r>
              <a:rPr lang="en-US"/>
              <a:t>3. Let young people choose activities and things they would like to focus on </a:t>
            </a:r>
          </a:p>
          <a:p>
            <a:pPr>
              <a:lnSpc>
                <a:spcPct val="90000"/>
              </a:lnSpc>
            </a:pPr>
            <a:r>
              <a:rPr lang="en-GB"/>
              <a:t>4. Goal setting</a:t>
            </a:r>
          </a:p>
          <a:p>
            <a:pPr>
              <a:lnSpc>
                <a:spcPct val="90000"/>
              </a:lnSpc>
            </a:pPr>
            <a:r>
              <a:rPr lang="en-US"/>
              <a:t>5. Do something that makes you uncomfortable</a:t>
            </a:r>
          </a:p>
          <a:p>
            <a:pPr>
              <a:lnSpc>
                <a:spcPct val="90000"/>
              </a:lnSpc>
            </a:pPr>
            <a:r>
              <a:rPr lang="en-US"/>
              <a:t>6. Develop a new skill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7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EB61-2448-7544-0E56-5EC08F78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06AF-8925-4894-896A-2CC9C1916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/>
              <a:t>7.	Learn about mistakes and failure </a:t>
            </a:r>
          </a:p>
          <a:p>
            <a:r>
              <a:rPr lang="en-US"/>
              <a:t>8.	Make an achievements book </a:t>
            </a:r>
          </a:p>
          <a:p>
            <a:r>
              <a:rPr lang="en-GB"/>
              <a:t>9.	Positive visualisation </a:t>
            </a:r>
          </a:p>
          <a:p>
            <a:r>
              <a:rPr lang="en-GB"/>
              <a:t>10.	Yoga/Exercise </a:t>
            </a:r>
          </a:p>
          <a:p>
            <a:r>
              <a:rPr lang="en-GB"/>
              <a:t>11.	Challenge negative beliefs </a:t>
            </a:r>
          </a:p>
          <a:p>
            <a:r>
              <a:rPr lang="en-US"/>
              <a:t>12.	Create habits of kindness and selflessness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357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Props1.xml><?xml version="1.0" encoding="utf-8"?>
<ds:datastoreItem xmlns:ds="http://schemas.openxmlformats.org/officeDocument/2006/customXml" ds:itemID="{E0DEDC3E-5034-4C43-ADF7-C6466FA354F3}"/>
</file>

<file path=customXml/itemProps2.xml><?xml version="1.0" encoding="utf-8"?>
<ds:datastoreItem xmlns:ds="http://schemas.openxmlformats.org/officeDocument/2006/customXml" ds:itemID="{D834D15F-238F-4705-8FBE-0A902B10D9C3}"/>
</file>

<file path=customXml/itemProps3.xml><?xml version="1.0" encoding="utf-8"?>
<ds:datastoreItem xmlns:ds="http://schemas.openxmlformats.org/officeDocument/2006/customXml" ds:itemID="{F2E8B4E8-8EC8-467E-9229-50DEB4D9594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510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Increasing Confidence</vt:lpstr>
      <vt:lpstr>What does it mean to be ‘confident’?  </vt:lpstr>
      <vt:lpstr>What are the differences between confidence and self-esteem?</vt:lpstr>
      <vt:lpstr>Activity: what are the benefits of having self-confidence?</vt:lpstr>
      <vt:lpstr>PowerPoint Presentation</vt:lpstr>
      <vt:lpstr>PowerPoint Presentation</vt:lpstr>
      <vt:lpstr>What factors in your life increase confidence or decrease confidence?</vt:lpstr>
      <vt:lpstr>12 things you can do to build confidence</vt:lpstr>
      <vt:lpstr>Continued.</vt:lpstr>
      <vt:lpstr>Case Study</vt:lpstr>
      <vt:lpstr>Case Study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Confidence</dc:title>
  <dc:creator>T Manning</dc:creator>
  <cp:lastModifiedBy>Michial</cp:lastModifiedBy>
  <cp:revision>6</cp:revision>
  <dcterms:created xsi:type="dcterms:W3CDTF">2022-03-31T18:14:27Z</dcterms:created>
  <dcterms:modified xsi:type="dcterms:W3CDTF">2022-06-29T21:44:59Z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